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28" r:id="rId4"/>
    <p:sldId id="311" r:id="rId5"/>
    <p:sldId id="316" r:id="rId6"/>
    <p:sldId id="312" r:id="rId7"/>
    <p:sldId id="317" r:id="rId8"/>
    <p:sldId id="313" r:id="rId9"/>
    <p:sldId id="318" r:id="rId10"/>
    <p:sldId id="288" r:id="rId11"/>
    <p:sldId id="319" r:id="rId12"/>
    <p:sldId id="289" r:id="rId13"/>
    <p:sldId id="320" r:id="rId14"/>
    <p:sldId id="291" r:id="rId15"/>
    <p:sldId id="321" r:id="rId16"/>
    <p:sldId id="292" r:id="rId17"/>
    <p:sldId id="322" r:id="rId18"/>
    <p:sldId id="290" r:id="rId19"/>
    <p:sldId id="323" r:id="rId20"/>
    <p:sldId id="329" r:id="rId21"/>
    <p:sldId id="324" r:id="rId22"/>
    <p:sldId id="330" r:id="rId23"/>
    <p:sldId id="325" r:id="rId24"/>
    <p:sldId id="331" r:id="rId25"/>
    <p:sldId id="326" r:id="rId26"/>
    <p:sldId id="332" r:id="rId27"/>
    <p:sldId id="327" r:id="rId28"/>
    <p:sldId id="293" r:id="rId29"/>
    <p:sldId id="333" r:id="rId30"/>
    <p:sldId id="310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413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832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292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687"/>
            <a:ext cx="7772400" cy="14703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457"/>
            <a:ext cx="6400800" cy="175268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500F6-5F38-436B-8217-167A7F405F7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45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86F1E-D1CD-4324-ACEA-0540B3BEE0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85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400"/>
            <a:ext cx="7772400" cy="13623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43"/>
            <a:ext cx="7772400" cy="149965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A1E73-2778-484D-9785-EFEB41BC52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586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9943"/>
            <a:ext cx="4038600" cy="4526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9943"/>
            <a:ext cx="4038600" cy="4526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4724F-B13F-4973-9A3B-D52A97FF828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0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43"/>
            <a:ext cx="4040188" cy="6402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429"/>
            <a:ext cx="4040188" cy="39512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43"/>
            <a:ext cx="4041775" cy="6402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429"/>
            <a:ext cx="4041775" cy="39512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1C7C9-228A-448F-97FB-FE7A0E5BDEB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146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68015-4667-4AE6-9D6D-345DE600A7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23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1D152-D4D6-40A2-86E0-5AEC9340769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847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87"/>
            <a:ext cx="3008313" cy="11617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6"/>
            <a:ext cx="5111750" cy="5853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4857"/>
            <a:ext cx="3008313" cy="46918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90C4A-680F-4704-8995-CD1003F775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4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644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1372"/>
            <a:ext cx="5486400" cy="566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515"/>
            <a:ext cx="5486400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601"/>
            <a:ext cx="5486400" cy="8053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B6EA5-F664-4817-A9E4-0F77BB7A6C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325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0FC4A-3D0C-4D5A-87DD-CB86FA0A3C7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62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29"/>
            <a:ext cx="2057400" cy="58520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29"/>
            <a:ext cx="6019800" cy="58520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7C4FD-4F28-412E-9434-57A0F269E59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3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705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213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48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508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222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793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00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90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28"/>
            <a:ext cx="8229600" cy="1143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9943"/>
            <a:ext cx="8229600" cy="452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485"/>
            <a:ext cx="2133600" cy="47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485"/>
            <a:ext cx="2895600" cy="47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485"/>
            <a:ext cx="2133600" cy="47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A05904-99A7-4711-A387-457D5A13C68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4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Carbon Cycle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b="1" dirty="0" err="1" smtClean="0"/>
              <a:t>iDiagram</a:t>
            </a:r>
            <a:r>
              <a:rPr lang="en-IE" b="1" dirty="0" smtClean="0"/>
              <a:t> </a:t>
            </a:r>
            <a:r>
              <a:rPr lang="en-IE" b="1" dirty="0" smtClean="0"/>
              <a:t>Activity</a:t>
            </a:r>
          </a:p>
          <a:p>
            <a:endParaRPr lang="en-IE" b="1" dirty="0"/>
          </a:p>
          <a:p>
            <a:pPr lvl="0"/>
            <a:r>
              <a:rPr lang="en-IE" sz="1300" b="1" dirty="0">
                <a:solidFill>
                  <a:prstClr val="black">
                    <a:tint val="75000"/>
                  </a:prstClr>
                </a:solidFill>
              </a:rPr>
              <a:t>Diagram </a:t>
            </a:r>
            <a:r>
              <a:rPr lang="en-IE" sz="1300" b="1" dirty="0" smtClean="0">
                <a:solidFill>
                  <a:prstClr val="black">
                    <a:tint val="75000"/>
                  </a:prstClr>
                </a:solidFill>
              </a:rPr>
              <a:t>created </a:t>
            </a:r>
            <a:r>
              <a:rPr lang="en-IE" sz="1300" b="1" smtClean="0">
                <a:solidFill>
                  <a:prstClr val="black">
                    <a:tint val="75000"/>
                  </a:prstClr>
                </a:solidFill>
              </a:rPr>
              <a:t>by SLSS Teacher </a:t>
            </a:r>
            <a:r>
              <a:rPr lang="en-IE" sz="1300" b="1" dirty="0" smtClean="0">
                <a:solidFill>
                  <a:prstClr val="black">
                    <a:tint val="75000"/>
                  </a:prstClr>
                </a:solidFill>
              </a:rPr>
              <a:t>Design Team</a:t>
            </a:r>
            <a:endParaRPr lang="en-IE" sz="13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70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Plant carbohydrate is converted into </a:t>
            </a:r>
            <a:r>
              <a:rPr lang="en-IE" sz="3600" b="1" dirty="0" smtClean="0">
                <a:solidFill>
                  <a:srgbClr val="FF0000"/>
                </a:solidFill>
              </a:rPr>
              <a:t>E</a:t>
            </a:r>
            <a:endParaRPr lang="en-IE" sz="3600" dirty="0"/>
          </a:p>
        </p:txBody>
      </p:sp>
      <p:pic>
        <p:nvPicPr>
          <p:cNvPr id="1024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0076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Plant carbohydrate that is not eaten will eventually succumb to </a:t>
            </a:r>
            <a:r>
              <a:rPr lang="en-IE" sz="3600" b="1" dirty="0" smtClean="0">
                <a:solidFill>
                  <a:srgbClr val="FF0000"/>
                </a:solidFill>
              </a:rPr>
              <a:t>F</a:t>
            </a:r>
            <a:endParaRPr lang="en-IE" sz="3600" dirty="0"/>
          </a:p>
        </p:txBody>
      </p:sp>
      <p:pic>
        <p:nvPicPr>
          <p:cNvPr id="921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" action="ppaction://hlinkshowjump?jump=nextslide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0076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>
                <a:solidFill>
                  <a:srgbClr val="FF0000"/>
                </a:solidFill>
              </a:rPr>
              <a:t>G</a:t>
            </a:r>
            <a:r>
              <a:rPr lang="en-IE" sz="3600" dirty="0" smtClean="0"/>
              <a:t> is formed from dead plants and animals</a:t>
            </a:r>
            <a:endParaRPr lang="en-IE" sz="3600" dirty="0"/>
          </a:p>
        </p:txBody>
      </p:sp>
      <p:pic>
        <p:nvPicPr>
          <p:cNvPr id="819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7" name="Action Button: Custom 16">
            <a:hlinkClick r:id="" action="ppaction://hlinkshowjump?jump=nextslide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0076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process </a:t>
            </a:r>
            <a:r>
              <a:rPr lang="en-IE" sz="3600" b="1" dirty="0">
                <a:solidFill>
                  <a:srgbClr val="FF0000"/>
                </a:solidFill>
              </a:rPr>
              <a:t>H</a:t>
            </a:r>
            <a:r>
              <a:rPr lang="en-IE" sz="3600" dirty="0"/>
              <a:t> in </a:t>
            </a:r>
            <a:r>
              <a:rPr lang="en-IE" sz="3600" dirty="0" smtClean="0"/>
              <a:t>animals that produces CO</a:t>
            </a:r>
            <a:r>
              <a:rPr lang="en-IE" sz="3600" baseline="-25000" dirty="0" smtClean="0"/>
              <a:t>2</a:t>
            </a:r>
            <a:endParaRPr lang="en-IE" sz="3600" baseline="-25000" dirty="0"/>
          </a:p>
        </p:txBody>
      </p:sp>
      <p:pic>
        <p:nvPicPr>
          <p:cNvPr id="717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19" name="Action Button: Custom 18">
            <a:hlinkClick r:id="" action="ppaction://hlinkshowjump?jump=nextslide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0076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Animal carbohydrate </a:t>
            </a:r>
            <a:r>
              <a:rPr lang="en-IE" sz="3600" dirty="0"/>
              <a:t>that is not eaten will eventually </a:t>
            </a:r>
            <a:r>
              <a:rPr lang="en-IE" sz="3600" dirty="0" smtClean="0"/>
              <a:t>succumb to </a:t>
            </a:r>
            <a:r>
              <a:rPr lang="en-IE" sz="3600" b="1" dirty="0" smtClean="0">
                <a:solidFill>
                  <a:srgbClr val="FF0000"/>
                </a:solidFill>
              </a:rPr>
              <a:t>I</a:t>
            </a:r>
            <a:endParaRPr lang="en-IE" sz="3600" dirty="0"/>
          </a:p>
        </p:txBody>
      </p:sp>
      <p:pic>
        <p:nvPicPr>
          <p:cNvPr id="614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" action="ppaction://hlinkshowjump?jump=nextslide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0076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315285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process </a:t>
            </a:r>
            <a:r>
              <a:rPr lang="en-IE" sz="3600" b="1" dirty="0" smtClean="0">
                <a:solidFill>
                  <a:srgbClr val="FF0000"/>
                </a:solidFill>
              </a:rPr>
              <a:t>A</a:t>
            </a:r>
            <a:r>
              <a:rPr lang="en-IE" sz="3600" dirty="0" smtClean="0"/>
              <a:t> in plants that requires CO</a:t>
            </a:r>
            <a:r>
              <a:rPr lang="en-IE" sz="3600" baseline="-25000" dirty="0" smtClean="0"/>
              <a:t>2</a:t>
            </a:r>
            <a:endParaRPr lang="en-IE" sz="3600" baseline="-25000" dirty="0"/>
          </a:p>
        </p:txBody>
      </p:sp>
      <p:pic>
        <p:nvPicPr>
          <p:cNvPr id="1433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8" name="Action Button: Custom 17">
            <a:hlinkClick r:id="" action="ppaction://hlinkshowjump?jump=nextslide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40951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/>
              <a:t> </a:t>
            </a:r>
            <a:r>
              <a:rPr lang="en-IE" sz="3600" b="1" dirty="0">
                <a:solidFill>
                  <a:srgbClr val="FF0000"/>
                </a:solidFill>
              </a:rPr>
              <a:t>J</a:t>
            </a:r>
            <a:r>
              <a:rPr lang="en-IE" sz="3600" dirty="0"/>
              <a:t> How </a:t>
            </a:r>
            <a:r>
              <a:rPr lang="en-IE" sz="3600" dirty="0" smtClean="0"/>
              <a:t>carbon dioxide </a:t>
            </a:r>
            <a:r>
              <a:rPr lang="en-IE" sz="3600" dirty="0"/>
              <a:t>is </a:t>
            </a:r>
            <a:r>
              <a:rPr lang="en-IE" sz="3600" dirty="0" smtClean="0"/>
              <a:t>produced from dead organic matter?</a:t>
            </a:r>
            <a:endParaRPr lang="en-IE" sz="3600" dirty="0"/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1" name="Action Button: Custom 20">
            <a:hlinkClick r:id="" action="ppaction://hlinkshowjump?jump=nextslide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0076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315285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624"/>
            <a:ext cx="8686800" cy="1080120"/>
          </a:xfrm>
        </p:spPr>
        <p:txBody>
          <a:bodyPr>
            <a:noAutofit/>
          </a:bodyPr>
          <a:lstStyle/>
          <a:p>
            <a:r>
              <a:rPr lang="en-IE" sz="3600" b="1" dirty="0" smtClean="0">
                <a:solidFill>
                  <a:srgbClr val="FF0000"/>
                </a:solidFill>
              </a:rPr>
              <a:t>K</a:t>
            </a:r>
            <a:r>
              <a:rPr lang="en-IE" sz="3600" dirty="0" smtClean="0"/>
              <a:t> When can dead organic matter not decay?</a:t>
            </a:r>
            <a:endParaRPr lang="en-IE" sz="3600" dirty="0"/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2" name="Action Button: Custom 21">
            <a:hlinkClick r:id="" action="ppaction://hlinkshowjump?jump=nextslide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0076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315285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Under certain conditions dead organic matter is converted to </a:t>
            </a:r>
            <a:r>
              <a:rPr lang="en-IE" sz="3600" b="1" dirty="0">
                <a:solidFill>
                  <a:srgbClr val="FF0000"/>
                </a:solidFill>
              </a:rPr>
              <a:t>L</a:t>
            </a:r>
            <a:r>
              <a:rPr lang="en-IE" sz="3600" dirty="0"/>
              <a:t> </a:t>
            </a:r>
          </a:p>
        </p:txBody>
      </p:sp>
      <p:pic>
        <p:nvPicPr>
          <p:cNvPr id="307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3" name="Action Button: Custom 12">
            <a:hlinkClick r:id="" action="ppaction://hlinkshowjump?jump=nextslide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0076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315285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process </a:t>
            </a:r>
            <a:r>
              <a:rPr lang="en-IE" sz="3600" b="1" dirty="0" smtClean="0">
                <a:solidFill>
                  <a:srgbClr val="FF0000"/>
                </a:solidFill>
              </a:rPr>
              <a:t>M</a:t>
            </a:r>
            <a:r>
              <a:rPr lang="en-IE" sz="3600" dirty="0" smtClean="0"/>
              <a:t> that produces CO</a:t>
            </a:r>
            <a:r>
              <a:rPr lang="en-IE" sz="3600" baseline="-25000" dirty="0" smtClean="0"/>
              <a:t>2</a:t>
            </a:r>
            <a:endParaRPr lang="en-IE" sz="3600" baseline="-25000" dirty="0"/>
          </a:p>
        </p:txBody>
      </p:sp>
      <p:pic>
        <p:nvPicPr>
          <p:cNvPr id="12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7" name="Action Button: Custom 16">
            <a:hlinkClick r:id="" action="ppaction://hlinkshowjump?jump=nextslide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0076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9388" y="3719830"/>
            <a:ext cx="2089150" cy="683485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Fossil Fuels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3625853" y="1950171"/>
            <a:ext cx="1077913" cy="1494391"/>
          </a:xfrm>
          <a:prstGeom prst="upArrow">
            <a:avLst>
              <a:gd name="adj1" fmla="val 50000"/>
              <a:gd name="adj2" fmla="val 3273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Respiration</a:t>
            </a:r>
            <a:endParaRPr lang="en-IE" dirty="0" smtClean="0">
              <a:solidFill>
                <a:srgbClr val="000000"/>
              </a:solidFill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 rot="10800000">
            <a:off x="3625853" y="4579200"/>
            <a:ext cx="1077913" cy="1371600"/>
          </a:xfrm>
          <a:prstGeom prst="upArrow">
            <a:avLst>
              <a:gd name="adj1" fmla="val 50000"/>
              <a:gd name="adj2" fmla="val 3273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Death and Decay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798763" y="3719829"/>
            <a:ext cx="2349500" cy="688114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Animal </a:t>
            </a:r>
          </a:p>
          <a:p>
            <a:pPr algn="ctr" fontAlgn="base"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Carbohydrate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 rot="16200000">
            <a:off x="5402050" y="3288502"/>
            <a:ext cx="1027543" cy="1433512"/>
          </a:xfrm>
          <a:prstGeom prst="upArrow">
            <a:avLst>
              <a:gd name="adj1" fmla="val 50000"/>
              <a:gd name="adj2" fmla="val 3389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Eaten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2195513" y="1609200"/>
            <a:ext cx="684212" cy="4338514"/>
          </a:xfrm>
          <a:prstGeom prst="upArrow">
            <a:avLst>
              <a:gd name="adj1" fmla="val 50000"/>
              <a:gd name="adj2" fmla="val 16310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anchor="ctr"/>
          <a:lstStyle/>
          <a:p>
            <a:pPr algn="ctr" fontAlgn="base"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Respiration by Microorganisms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784181" y="3721374"/>
            <a:ext cx="2160588" cy="686571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Plant </a:t>
            </a:r>
          </a:p>
          <a:p>
            <a:pPr algn="ctr" fontAlgn="base"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Carbohydrate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339975" y="-168"/>
            <a:ext cx="44640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b="1" dirty="0" smtClean="0">
                <a:solidFill>
                  <a:srgbClr val="000000"/>
                </a:solidFill>
              </a:rPr>
              <a:t>Carbon Cycle</a:t>
            </a:r>
            <a:endParaRPr lang="en-US" altLang="en-US" sz="3200" b="1" dirty="0" smtClean="0">
              <a:solidFill>
                <a:srgbClr val="000000"/>
              </a:solidFill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2843213" y="6018686"/>
            <a:ext cx="2349500" cy="688114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Dead Organic </a:t>
            </a:r>
          </a:p>
          <a:p>
            <a:pPr algn="ctr" fontAlgn="base"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Matter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1066800" y="740573"/>
            <a:ext cx="7162800" cy="688114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Aft>
                <a:spcPct val="0"/>
              </a:spcAft>
            </a:pPr>
            <a:r>
              <a:rPr lang="en-IE" altLang="en-US" sz="2800" b="1" dirty="0" smtClean="0">
                <a:solidFill>
                  <a:srgbClr val="000000"/>
                </a:solidFill>
              </a:rPr>
              <a:t>Carbon Dioxide in Air</a:t>
            </a:r>
            <a:endParaRPr lang="en-IE" alt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 rot="1592389">
            <a:off x="771056" y="1898343"/>
            <a:ext cx="1077912" cy="1615351"/>
          </a:xfrm>
          <a:prstGeom prst="upArrow">
            <a:avLst>
              <a:gd name="adj1" fmla="val 50000"/>
              <a:gd name="adj2" fmla="val 3273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Combustion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 rot="14205586">
            <a:off x="5977809" y="4716729"/>
            <a:ext cx="1047599" cy="1411287"/>
          </a:xfrm>
          <a:prstGeom prst="upArrow">
            <a:avLst>
              <a:gd name="adj1" fmla="val 50000"/>
              <a:gd name="adj2" fmla="val 3273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Death and Decay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 rot="19965552">
            <a:off x="5964541" y="1920556"/>
            <a:ext cx="1077913" cy="1460515"/>
          </a:xfrm>
          <a:prstGeom prst="upArrow">
            <a:avLst>
              <a:gd name="adj1" fmla="val 50000"/>
              <a:gd name="adj2" fmla="val 3273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Respiration</a:t>
            </a:r>
            <a:endParaRPr lang="en-IE" dirty="0" smtClean="0">
              <a:solidFill>
                <a:srgbClr val="000000"/>
              </a:solidFill>
            </a:endParaRP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 rot="9087826">
            <a:off x="7250765" y="1671765"/>
            <a:ext cx="1077913" cy="1941338"/>
          </a:xfrm>
          <a:prstGeom prst="upArrow">
            <a:avLst>
              <a:gd name="adj1" fmla="val 50000"/>
              <a:gd name="adj2" fmla="val 39138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IE" altLang="en-US" dirty="0" smtClean="0">
                <a:solidFill>
                  <a:srgbClr val="000000"/>
                </a:solidFill>
              </a:rPr>
              <a:t>Photosynthesis</a:t>
            </a:r>
            <a:endParaRPr lang="en-IE" b="1" dirty="0" smtClean="0">
              <a:solidFill>
                <a:srgbClr val="000000"/>
              </a:solidFill>
            </a:endParaRPr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 rot="18716460">
            <a:off x="1177845" y="3891068"/>
            <a:ext cx="664972" cy="3129720"/>
          </a:xfrm>
          <a:prstGeom prst="upArrow">
            <a:avLst>
              <a:gd name="adj1" fmla="val 50000"/>
              <a:gd name="adj2" fmla="val 103828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IE" altLang="en-US" smtClean="0">
                <a:solidFill>
                  <a:srgbClr val="000000"/>
                </a:solidFill>
              </a:rPr>
              <a:t>Under certain conditions</a:t>
            </a:r>
            <a:endParaRPr lang="en-IE" altLang="en-US" dirty="0">
              <a:solidFill>
                <a:srgbClr val="000000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6856537" y="6101133"/>
            <a:ext cx="208823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>
                <a:solidFill>
                  <a:prstClr val="black"/>
                </a:solidFill>
                <a:latin typeface="Calibri"/>
              </a:rPr>
              <a:t>CLICK HERE</a:t>
            </a:r>
            <a:endParaRPr lang="en-IE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85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0789"/>
            <a:ext cx="8229600" cy="3816424"/>
          </a:xfrm>
        </p:spPr>
        <p:txBody>
          <a:bodyPr>
            <a:normAutofit/>
          </a:bodyPr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br>
              <a:rPr lang="en-IE" sz="6000" b="1" dirty="0" smtClean="0">
                <a:solidFill>
                  <a:srgbClr val="FF0000"/>
                </a:solidFill>
              </a:rPr>
            </a:br>
            <a:r>
              <a:rPr lang="en-IE" sz="6000" b="1" dirty="0" smtClean="0">
                <a:solidFill>
                  <a:srgbClr val="FF0000"/>
                </a:solidFill>
              </a:rPr>
              <a:t/>
            </a:r>
            <a:br>
              <a:rPr lang="en-IE" sz="6000" b="1" dirty="0" smtClean="0">
                <a:solidFill>
                  <a:srgbClr val="FF0000"/>
                </a:solidFill>
              </a:rPr>
            </a:br>
            <a:r>
              <a:rPr lang="en-IE" sz="6000" b="1" dirty="0" smtClean="0">
                <a:solidFill>
                  <a:srgbClr val="FF0000"/>
                </a:solidFill>
              </a:rPr>
              <a:t>You’re Brilliant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2663788" y="4996334"/>
            <a:ext cx="3816424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Click on this box to REPEAT this activity or press ESC to quit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8428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5400" b="1" dirty="0" smtClean="0"/>
              <a:t>Incorrect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lastslideviewed" highlightClick="1"/>
          </p:cNvPr>
          <p:cNvSpPr/>
          <p:nvPr/>
        </p:nvSpPr>
        <p:spPr>
          <a:xfrm>
            <a:off x="540000" y="1556792"/>
            <a:ext cx="8064000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chemeClr val="tx1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chemeClr val="tx1"/>
                </a:solidFill>
              </a:rPr>
              <a:t>THIS BOX </a:t>
            </a:r>
          </a:p>
          <a:p>
            <a:pPr algn="ctr"/>
            <a:r>
              <a:rPr lang="en-IE" sz="6600" b="1" dirty="0" smtClean="0"/>
              <a:t>to Try Again 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17651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Photosynthesis converts CO</a:t>
            </a:r>
            <a:r>
              <a:rPr lang="en-IE" sz="3600" baseline="-25000" dirty="0" smtClean="0"/>
              <a:t>2</a:t>
            </a:r>
            <a:r>
              <a:rPr lang="en-IE" sz="3600" dirty="0" smtClean="0"/>
              <a:t> into </a:t>
            </a:r>
            <a:r>
              <a:rPr lang="en-IE" sz="3600" b="1" dirty="0" smtClean="0">
                <a:solidFill>
                  <a:srgbClr val="FF0000"/>
                </a:solidFill>
              </a:rPr>
              <a:t>B</a:t>
            </a:r>
            <a:endParaRPr lang="en-IE" sz="3600" dirty="0"/>
          </a:p>
        </p:txBody>
      </p:sp>
      <p:pic>
        <p:nvPicPr>
          <p:cNvPr id="1331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0" name="Action Button: Custom 19">
            <a:hlinkClick r:id="" action="ppaction://hlinkshowjump?jump=nextslide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0076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8428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564"/>
            <a:ext cx="91440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process </a:t>
            </a:r>
            <a:r>
              <a:rPr lang="en-IE" sz="3600" b="1" dirty="0" smtClean="0">
                <a:solidFill>
                  <a:srgbClr val="FF0000"/>
                </a:solidFill>
              </a:rPr>
              <a:t>C</a:t>
            </a:r>
            <a:r>
              <a:rPr lang="en-IE" sz="3600" dirty="0" smtClean="0"/>
              <a:t> </a:t>
            </a:r>
            <a:r>
              <a:rPr lang="en-IE" sz="3600" dirty="0"/>
              <a:t>in plants </a:t>
            </a:r>
            <a:r>
              <a:rPr lang="en-IE" sz="3600" dirty="0" smtClean="0"/>
              <a:t>that produces CO</a:t>
            </a:r>
            <a:r>
              <a:rPr lang="en-IE" sz="3600" baseline="-25000" dirty="0" smtClean="0"/>
              <a:t>2</a:t>
            </a:r>
            <a:endParaRPr lang="en-IE" sz="3600" baseline="-25000" dirty="0"/>
          </a:p>
        </p:txBody>
      </p:sp>
      <p:pic>
        <p:nvPicPr>
          <p:cNvPr id="1229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19" name="Action Button: Custom 18">
            <a:hlinkClick r:id="" action="ppaction://hlinkshowjump?jump=nextslide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0076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8428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Plant carbohydrate can be </a:t>
            </a:r>
            <a:r>
              <a:rPr lang="en-IE" sz="3600" b="1" dirty="0" smtClean="0">
                <a:solidFill>
                  <a:srgbClr val="FF0000"/>
                </a:solidFill>
              </a:rPr>
              <a:t>D</a:t>
            </a:r>
            <a:r>
              <a:rPr lang="en-IE" sz="3600" dirty="0" smtClean="0"/>
              <a:t> by animals</a:t>
            </a:r>
            <a:endParaRPr lang="en-IE" sz="3600" dirty="0"/>
          </a:p>
        </p:txBody>
      </p:sp>
      <p:pic>
        <p:nvPicPr>
          <p:cNvPr id="1126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1188000"/>
            <a:ext cx="5256000" cy="39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297157" y="12687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Carbohydrate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86457" y="5229200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Fossil Fuels</a:t>
            </a:r>
          </a:p>
        </p:txBody>
      </p:sp>
      <p:sp>
        <p:nvSpPr>
          <p:cNvPr id="14" name="Action Button: Custom 13">
            <a:hlinkClick r:id="" action="ppaction://hlinkshowjump?jump=nextslide" highlightClick="1"/>
          </p:cNvPr>
          <p:cNvSpPr/>
          <p:nvPr/>
        </p:nvSpPr>
        <p:spPr>
          <a:xfrm>
            <a:off x="286457" y="4437112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Eaten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286457" y="3645024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Death and Decay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288062" y="206084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291753" y="2852936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Dead Organic Matter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288062" y="602136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Photosynthesis</a:t>
            </a:r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3238785" y="602128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3238785" y="5229200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Carbohydrate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6187277" y="5229128"/>
            <a:ext cx="2736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Respiration by Microorganisms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6188882" y="6021288"/>
            <a:ext cx="2736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Under certain conditions</a:t>
            </a:r>
          </a:p>
        </p:txBody>
      </p:sp>
    </p:spTree>
    <p:extLst>
      <p:ext uri="{BB962C8B-B14F-4D97-AF65-F5344CB8AC3E}">
        <p14:creationId xmlns:p14="http://schemas.microsoft.com/office/powerpoint/2010/main" val="20076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 iDiagram Tempplat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 iDiagram Tempplate</Template>
  <TotalTime>116</TotalTime>
  <Words>597</Words>
  <Application>Microsoft Office PowerPoint</Application>
  <PresentationFormat>On-screen Show (4:3)</PresentationFormat>
  <Paragraphs>237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0 iDiagram Tempplate</vt:lpstr>
      <vt:lpstr>Default Design</vt:lpstr>
      <vt:lpstr>Carbon Cycle</vt:lpstr>
      <vt:lpstr>Name the process A in plants that requires CO2</vt:lpstr>
      <vt:lpstr>CONGRATULATIONS</vt:lpstr>
      <vt:lpstr>Photosynthesis converts CO2 into B</vt:lpstr>
      <vt:lpstr>CONGRATULATIONS</vt:lpstr>
      <vt:lpstr>Name the process C in plants that produces CO2</vt:lpstr>
      <vt:lpstr>CONGRATULATIONS</vt:lpstr>
      <vt:lpstr>Plant carbohydrate can be D by animals</vt:lpstr>
      <vt:lpstr>CONGRATULATIONS</vt:lpstr>
      <vt:lpstr>Plant carbohydrate is converted into E</vt:lpstr>
      <vt:lpstr>CONGRATULATIONS</vt:lpstr>
      <vt:lpstr>Plant carbohydrate that is not eaten will eventually succumb to F</vt:lpstr>
      <vt:lpstr>CONGRATULATIONS</vt:lpstr>
      <vt:lpstr>G is formed from dead plants and animals</vt:lpstr>
      <vt:lpstr>CONGRATULATIONS</vt:lpstr>
      <vt:lpstr>Name the process H in animals that produces CO2</vt:lpstr>
      <vt:lpstr>CONGRATULATIONS</vt:lpstr>
      <vt:lpstr>Animal carbohydrate that is not eaten will eventually succumb to I</vt:lpstr>
      <vt:lpstr>CONGRATULATIONS</vt:lpstr>
      <vt:lpstr> J How carbon dioxide is produced from dead organic matter?</vt:lpstr>
      <vt:lpstr>CONGRATULATIONS</vt:lpstr>
      <vt:lpstr>K When can dead organic matter not decay?</vt:lpstr>
      <vt:lpstr>CONGRATULATIONS</vt:lpstr>
      <vt:lpstr>Under certain conditions dead organic matter is converted to L </vt:lpstr>
      <vt:lpstr>CONGRATULATIONS</vt:lpstr>
      <vt:lpstr>Name the process M that produces CO2</vt:lpstr>
      <vt:lpstr>CONGRATULATIONS</vt:lpstr>
      <vt:lpstr>PowerPoint Presentation</vt:lpstr>
      <vt:lpstr>CONGRATULATIONS  You’re Brilliant</vt:lpstr>
      <vt:lpstr>Incorrect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Cycle</dc:title>
  <dc:creator>Declan Finlayson</dc:creator>
  <cp:lastModifiedBy>Declan Finlayson</cp:lastModifiedBy>
  <cp:revision>18</cp:revision>
  <dcterms:created xsi:type="dcterms:W3CDTF">2014-12-22T05:32:14Z</dcterms:created>
  <dcterms:modified xsi:type="dcterms:W3CDTF">2014-12-29T08:00:04Z</dcterms:modified>
</cp:coreProperties>
</file>