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030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2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597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918" y="275167"/>
            <a:ext cx="8230166" cy="58510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178E-22FD-4BDB-BF5D-104F25EE7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53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65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311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5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625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761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544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892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A8D2-F028-4124-9498-2B0031EC20B9}" type="datetimeFigureOut">
              <a:rPr lang="en-IE" smtClean="0"/>
              <a:t>11/09/2012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55B5-7179-40A5-A4E1-06C059FEF6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78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230448" y="121709"/>
            <a:ext cx="2833141" cy="31783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3786" tIns="41893" rIns="83786" bIns="41893" numCol="1" rtlCol="0" anchor="t" anchorCtr="0" compatLnSpc="1">
            <a:prstTxWarp prst="textNoShape">
              <a:avLst/>
            </a:prstTxWarp>
          </a:bodyPr>
          <a:lstStyle/>
          <a:p>
            <a:pPr defTabSz="872776" fontAlgn="base">
              <a:spcBef>
                <a:spcPct val="0"/>
              </a:spcBef>
              <a:spcAft>
                <a:spcPct val="0"/>
              </a:spcAft>
            </a:pPr>
            <a:endParaRPr lang="en-IE" sz="1700">
              <a:latin typeface="Ravie" pitchFamily="82" charset="0"/>
              <a:cs typeface="Arial" charset="0"/>
            </a:endParaRPr>
          </a:p>
        </p:txBody>
      </p:sp>
      <p:pic>
        <p:nvPicPr>
          <p:cNvPr id="2050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9" y="3379977"/>
            <a:ext cx="2278927" cy="14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6" descr="predator prey 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43" y="5455987"/>
            <a:ext cx="1994542" cy="10780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252"/>
          <p:cNvSpPr txBox="1">
            <a:spLocks noChangeArrowheads="1"/>
          </p:cNvSpPr>
          <p:nvPr/>
        </p:nvSpPr>
        <p:spPr bwMode="auto">
          <a:xfrm>
            <a:off x="1352363" y="1849061"/>
            <a:ext cx="1400458" cy="365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u="sng" dirty="0">
                <a:latin typeface="Comic Sans MS" pitchFamily="66" charset="0"/>
              </a:rPr>
              <a:t>Contest: </a:t>
            </a:r>
            <a:r>
              <a:rPr lang="en-GB" sz="900" dirty="0">
                <a:latin typeface="Comic Sans MS" pitchFamily="66" charset="0"/>
              </a:rPr>
              <a:t>Winner takes all</a:t>
            </a:r>
          </a:p>
        </p:txBody>
      </p:sp>
      <p:sp>
        <p:nvSpPr>
          <p:cNvPr id="2053" name="Text Box 97"/>
          <p:cNvSpPr txBox="1">
            <a:spLocks noChangeArrowheads="1"/>
          </p:cNvSpPr>
          <p:nvPr/>
        </p:nvSpPr>
        <p:spPr bwMode="auto">
          <a:xfrm>
            <a:off x="2220664" y="4931922"/>
            <a:ext cx="1896983" cy="1473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900" u="sng" dirty="0">
                <a:latin typeface="Comic Sans MS" pitchFamily="66" charset="0"/>
              </a:rPr>
              <a:t>Adaptive techniques predator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Keen eyesight, hearing, sense of smell and dentition suitable to killing prey.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Camouflage, which allows the predator to be concealed while hunting its prey.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Living in groups or packs may help locate food and make prey easier to catch</a:t>
            </a:r>
            <a:r>
              <a:rPr lang="en-GB" sz="900" dirty="0"/>
              <a:t>.</a:t>
            </a:r>
          </a:p>
        </p:txBody>
      </p:sp>
      <p:sp>
        <p:nvSpPr>
          <p:cNvPr id="2055" name="Text Box 139"/>
          <p:cNvSpPr txBox="1">
            <a:spLocks noChangeArrowheads="1"/>
          </p:cNvSpPr>
          <p:nvPr/>
        </p:nvSpPr>
        <p:spPr bwMode="auto">
          <a:xfrm>
            <a:off x="2580073" y="3361229"/>
            <a:ext cx="1621711" cy="15120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900" dirty="0"/>
              <a:t>Factors which control populations: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Competition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Predation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Parasitism</a:t>
            </a: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1000" dirty="0">
                <a:latin typeface="Comic Sans MS" pitchFamily="66" charset="0"/>
              </a:rPr>
              <a:t>Symbiosis</a:t>
            </a:r>
            <a:endParaRPr lang="en-US" sz="1000" dirty="0">
              <a:latin typeface="Comic Sans MS" pitchFamily="66" charset="0"/>
            </a:endParaRPr>
          </a:p>
        </p:txBody>
      </p:sp>
      <p:sp>
        <p:nvSpPr>
          <p:cNvPr id="2" name="Text Box 171"/>
          <p:cNvSpPr txBox="1">
            <a:spLocks noChangeArrowheads="1"/>
          </p:cNvSpPr>
          <p:nvPr/>
        </p:nvSpPr>
        <p:spPr bwMode="auto">
          <a:xfrm>
            <a:off x="49680" y="2880457"/>
            <a:ext cx="2681827" cy="40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>
                <a:latin typeface="Comic Sans MS" pitchFamily="66" charset="0"/>
              </a:rPr>
              <a:t>Predation: </a:t>
            </a:r>
            <a:r>
              <a:rPr lang="en-GB" sz="900" dirty="0">
                <a:latin typeface="Comic Sans MS" pitchFamily="66" charset="0"/>
              </a:rPr>
              <a:t>One animal kills  and eats another (prey) e.g. ladybird and greenfly</a:t>
            </a:r>
          </a:p>
        </p:txBody>
      </p:sp>
      <p:sp>
        <p:nvSpPr>
          <p:cNvPr id="2056" name="WordArt 4"/>
          <p:cNvSpPr>
            <a:spLocks noChangeArrowheads="1" noChangeShapeType="1" noTextEdit="1"/>
          </p:cNvSpPr>
          <p:nvPr/>
        </p:nvSpPr>
        <p:spPr bwMode="auto">
          <a:xfrm>
            <a:off x="3370534" y="121708"/>
            <a:ext cx="2569618" cy="741590"/>
          </a:xfrm>
          <a:prstGeom prst="rect">
            <a:avLst/>
          </a:prstGeom>
        </p:spPr>
        <p:txBody>
          <a:bodyPr wrap="none" lIns="83786" tIns="41893" rIns="83786" bIns="4189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Ravie" pitchFamily="82" charset="0"/>
              </a:rPr>
              <a:t>Ecological</a:t>
            </a:r>
          </a:p>
          <a:p>
            <a:pPr algn="ctr"/>
            <a:r>
              <a:rPr lang="en-IE" sz="2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Ravie" pitchFamily="82" charset="0"/>
              </a:rPr>
              <a:t>relationships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86291" y="6558643"/>
            <a:ext cx="9063367" cy="2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100" b="1" smtClean="0">
                <a:latin typeface="Comic Sans MS" pitchFamily="66" charset="0"/>
              </a:rPr>
              <a:t>Keywords: Competition</a:t>
            </a:r>
            <a:r>
              <a:rPr lang="en-GB" sz="1100" b="1" dirty="0" smtClean="0">
                <a:latin typeface="Comic Sans MS" pitchFamily="66" charset="0"/>
              </a:rPr>
              <a:t>, Predation</a:t>
            </a:r>
            <a:r>
              <a:rPr lang="en-GB" sz="1100" b="1" dirty="0">
                <a:latin typeface="Comic Sans MS" pitchFamily="66" charset="0"/>
              </a:rPr>
              <a:t>, Parasitism, Symbiosis, </a:t>
            </a:r>
            <a:r>
              <a:rPr lang="en-GB" sz="1100" b="1" dirty="0" err="1">
                <a:latin typeface="Comic Sans MS" pitchFamily="66" charset="0"/>
              </a:rPr>
              <a:t>Commencialism</a:t>
            </a:r>
            <a:r>
              <a:rPr lang="en-GB" sz="1100" b="1" dirty="0">
                <a:latin typeface="Comic Sans MS" pitchFamily="66" charset="0"/>
              </a:rPr>
              <a:t>, Mutualism, </a:t>
            </a:r>
          </a:p>
        </p:txBody>
      </p:sp>
      <p:sp>
        <p:nvSpPr>
          <p:cNvPr id="2058" name="Line 166"/>
          <p:cNvSpPr>
            <a:spLocks noChangeShapeType="1"/>
          </p:cNvSpPr>
          <p:nvPr/>
        </p:nvSpPr>
        <p:spPr bwMode="auto">
          <a:xfrm>
            <a:off x="1775328" y="3757882"/>
            <a:ext cx="956179" cy="1174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59" name="Line 168"/>
          <p:cNvSpPr>
            <a:spLocks noChangeShapeType="1"/>
          </p:cNvSpPr>
          <p:nvPr/>
        </p:nvSpPr>
        <p:spPr bwMode="auto">
          <a:xfrm flipH="1" flipV="1">
            <a:off x="7010777" y="2928561"/>
            <a:ext cx="63658" cy="2025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60" name="Text Box 200"/>
          <p:cNvSpPr txBox="1">
            <a:spLocks noChangeArrowheads="1"/>
          </p:cNvSpPr>
          <p:nvPr/>
        </p:nvSpPr>
        <p:spPr bwMode="auto">
          <a:xfrm>
            <a:off x="60828" y="290520"/>
            <a:ext cx="3108327" cy="40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 err="1">
                <a:latin typeface="Comic Sans MS" pitchFamily="66" charset="0"/>
              </a:rPr>
              <a:t>Competition</a:t>
            </a:r>
            <a:r>
              <a:rPr lang="en-GB" sz="900" dirty="0" err="1">
                <a:latin typeface="Comic Sans MS" pitchFamily="66" charset="0"/>
              </a:rPr>
              <a:t>:The</a:t>
            </a:r>
            <a:r>
              <a:rPr lang="en-GB" sz="900" dirty="0">
                <a:latin typeface="Comic Sans MS" pitchFamily="66" charset="0"/>
              </a:rPr>
              <a:t> struggle for resources that are in limited supply</a:t>
            </a:r>
          </a:p>
        </p:txBody>
      </p:sp>
      <p:sp>
        <p:nvSpPr>
          <p:cNvPr id="2079" name="Text Box 144"/>
          <p:cNvSpPr txBox="1">
            <a:spLocks noChangeArrowheads="1"/>
          </p:cNvSpPr>
          <p:nvPr/>
        </p:nvSpPr>
        <p:spPr bwMode="auto">
          <a:xfrm>
            <a:off x="135802" y="4877729"/>
            <a:ext cx="1987519" cy="1057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900" u="sng" dirty="0">
                <a:latin typeface="Comic Sans MS" pitchFamily="66" charset="0"/>
              </a:rPr>
              <a:t>Adaptive techniques (prey)</a:t>
            </a:r>
          </a:p>
          <a:p>
            <a:pPr>
              <a:defRPr/>
            </a:pPr>
            <a:endParaRPr lang="en-GB" sz="900" u="sng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Speed – long legs.</a:t>
            </a:r>
            <a:endParaRPr lang="en-US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Good hearing</a:t>
            </a:r>
            <a:endParaRPr lang="en-US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Warning colouration</a:t>
            </a:r>
            <a:endParaRPr lang="en-US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  <a:defRPr/>
            </a:pPr>
            <a:r>
              <a:rPr lang="en-GB" sz="900" dirty="0">
                <a:latin typeface="Comic Sans MS" pitchFamily="66" charset="0"/>
              </a:rPr>
              <a:t>Camouflage</a:t>
            </a:r>
            <a:endParaRPr lang="en-US" sz="900" dirty="0">
              <a:latin typeface="Comic Sans MS" pitchFamily="66" charset="0"/>
            </a:endParaRPr>
          </a:p>
          <a:p>
            <a:pPr>
              <a:defRPr/>
            </a:pPr>
            <a:endParaRPr lang="en-GB" sz="900" u="sng" dirty="0">
              <a:latin typeface="Arial Rounded MT Bold" pitchFamily="34" charset="0"/>
            </a:endParaRPr>
          </a:p>
        </p:txBody>
      </p:sp>
      <p:sp>
        <p:nvSpPr>
          <p:cNvPr id="2064" name="Text Box 232"/>
          <p:cNvSpPr txBox="1">
            <a:spLocks noChangeArrowheads="1"/>
          </p:cNvSpPr>
          <p:nvPr/>
        </p:nvSpPr>
        <p:spPr bwMode="auto">
          <a:xfrm>
            <a:off x="4201784" y="4783306"/>
            <a:ext cx="2377608" cy="5867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900" u="sng" dirty="0">
                <a:latin typeface="Comic Sans MS" pitchFamily="66" charset="0"/>
              </a:rPr>
              <a:t>The predator curve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 follows closely the pattern of the prey but its lags behind as time is needed for the changes to take effect.</a:t>
            </a:r>
            <a:endParaRPr lang="en-US" sz="900" dirty="0">
              <a:latin typeface="Comic Sans MS" pitchFamily="66" charset="0"/>
            </a:endParaRPr>
          </a:p>
        </p:txBody>
      </p:sp>
      <p:sp>
        <p:nvSpPr>
          <p:cNvPr id="2066" name="AutoShape 75" descr="data:image/jpeg;base64,/9j/4AAQSkZJRgABAQAAAQABAAD/2wCEAAkGBhQSERUUExQVFRUWGRkYGBgYGB8eIBwZHyAbIB8YHxwgGyYeHhwjHxodIC8gJCcpLCwsHh4xNTAqNSYrLCoBCQoKDgwOGg8PGjQkHyQsLCkpLCwsLCwsLCwsKSwsLCwsLCwpKSwsLCwsKSwsLCwsLCkpLCwsLCwsLCwsLCwsLP/AABEIAMgA/AMBIgACEQEDEQH/xAAbAAACAwEBAQAAAAAAAAAAAAAEBQIDBgABB//EADsQAQACAQMDAwIEBAUEAgEFAAECESEDEjEABEEFIlETYQYycYFCkaHwFCNSscEVYtHxM+GCFlNykqL/xAAZAQADAQEBAAAAAAAAAAAAAAABAgMABAX/xAAlEQACAgICAQUBAAMAAAAAAAAAAQIRAyESMUETIjJRYQQUUoH/2gAMAwEAAhEDEQA/AK9fuSGv9EkOIsZPhlEfF8MqtxjPST1bdMjt1pUoJWB85jSgjmq5rrRenstSTvjHa6n07ikCGBsltkSug2uLo5Q6bd+fTjCRpiO43T2xzf5Wo17m2+HD5evOnDJCVhikY/uu2lGROOr/AJlVqDdUhHz7bS+OK5vqHcesfU1PpxxtmUgCbbzfk+ThK460fY6Ue5NSUa0yOxZfllNLIwoy5w1ji+qPVPQdPt5wNSWlGVLjzahKvBZeSr/onCfckwSV7QBDucDHUWmhYoMx/JuulR4/99Qj6vIkQqQrtipY/a+GxPd/4ehu69KthJ1+3Y0bakFglSAxur2+OPnq3vO/7aMYQ+o6kgLqP8eLwcj974+99BYpPpNg6G+p3B9I5hMovb+mfhX/AM9V9l6lJuRKE18Y8vwlUN/3ws//AFf277J/UDwkTj4kbv08vHT/AL/8HxqGrpRhMlSJRpzjKvA8ZwiI/PSehkgrkPf0R0u5NzfDUGMKXe2XXg3WZ/l1bIhqylpWwYxYki/t8eSr4zfQej6bq9vrzhDaxqjdI9hZaEnd45L5MWdCapqaOpFlDYSkbyS7hThuoNq1T5b6Ti+0xZNoOjcJxByFSYm4ZUeF/wDNZ6t0k+nKJUpNLLI/pnjzx56F1/UIzuMh2MznGyiyI0XeOMfz6N7PW3Md0bIjgf4ueKcbpU3465235GtMphN0w/1yLLyleasw/H/nqrV1SVN7ZrQUYfisl8NpnPx0f3Su2O5vzFjdyzgXF8/r0m0oxjOUr/jBjyitN1xXNV56PJ+GN0T1vTGWxJKxLlnK/wCmsl8PPXujJHbJCP8ACXa14oV/p9s9Hdt2+nIvfg8yKzZhTB8X9vm+q9XsH6mHMrY3UgqlR5Lx/v1lkkuwNJBWnK6wJfGMfHxfPPnpf3wwlkWlGkpK5/cb/bHVeuGlHirWVxcSusF3+lcYs6D9c9SZm3T2sd0T6m4Ntvtwp4cn36MVJurA3obQ7aRHyv8ANvnwv63xz+nSd7fWJ2bt0k2ofHJTj4f2eOqO07sNVgv0trLdKNSI0AOU8tXfjz0x9I7j6RKU/qTlIdu2W9FuvbKtocIXd31X3R3YnLwQ0u+jQ7tSXG6zbIRp2gtn8l8HRmr6mJFjU9Sm6xYNfl5v5x1T3nbR1nUnpoyhtZlON2bCWF93jP7dD63ZwxP6Uy5Wu/Jdq0om35xhH46R29jFyfU1IQGVe7c3WcEoVw4lduP5V1b3UpkJRS6nFEdq03z8J9uK56s0xihzFWRN8gN07Qo4TnI30Ppd9ps5E5bJDJHaUxsatft55OE6RyldGJakpdsbmTPdY4uoghmqGTK/HjrtDu4a3Fu5ZOa24/L/ACrpzL8Ns9GcdKcWW5WMjlbqV3n22nhvz1gfUfqaZHS91jc7jSLXtfAgffK9PHlPzsD0aPU2kZsZW8gtc/asnGDP87697itS/pqJ4tpl8GWuOHx58dIPWZPbx0ZmoynMkOn5iYp+S7T/APHov0/8S6TAGBp6uKld7jjbQc8Kvw89PxnVmu+w99QmV7XaRW0RXjlPj9v69EaHqTGfvPYrK65imA54u6+37dDavfb/APNjdTynh9oZPuc/J1Pte+3byNtZDEsfGPGT9Pk5J7sw57AjslLU2sW4ebs3I3fiz+deOhtWcMYMFc/+ul0D3G0dq2KcS9smPGOcPynUe076IOyftuz9wer4W3IEnot0PWNTs9LVjcCW8lpOx/Nd01LOLqXharpR+Je41+5n9SHbzjHVhuiEmVkaFiXW0rgAK+/Sz1vTkT2sZWyVzl+DL8U/v0fq9xPU1f8AIkkiJGHJKBVIOLOc1dPjr1+cVsNPoH9I03tu70juYvkYqcTig4uto3XOOjfUfXycdTSlWoxkbNWcf8xgDRZeMpa5+1dA956PqxjDVd0olxz48BXNeL+3QWjqabPUZfmwFxv/AJDpoSjLYrtaFZrh7jlaCsxPi/I30R3ENRn/AJcZZP4R+5zznq/6e+UfZaJaxCzFFR6P7j1DVJsSRsCkg+PPHjqmrFJ/gT0rd3N6ulPUNMZbDGRAsT3N52HNft19j1vxB9WJLSh9SOCUWLFqTW4uwBsb89fPPT+zjLSvS1GKu6KOcUMUKUkxwPFP36dfhn8UfTidv3MZBcdmrBpr3IyOEHjqMk30UjobfiP8PmrKGpGKygkoSrzHOcbZDX8Q9IvxF2h3kIiJUjy01dGEOVzz4+OtL3fqk4+3SZS+nqJKYFlRqmPNY/NXhcdJn1UlGTOMHV81gkJfI0KYv9LrrysseMvbo6Fj5qzOek+nMGmBUJRnGO2po4mZfj9rI/uV6xqm6X07qIpsawXzXAJz488dPYdsujp6jsjKVkoqLGubPIxKpvnofW9Jyy0t0WHujKUbccC3G6MbX78+Oea3sm8bWkUdr6uashlfvw+G6M2NFj+6fDj24tyz7ULlH3IOL8NSxm/2rrzt9SBP6kQjGymKBGYNnn2ytCOS74Ore71RnKUDMvdMiBuKFxlpC64u66i19C7KP+n6LJnGTEkRgxFqUvzGc/b9L6qiTdT2zjG1k207lT219+DjjorSkbd8LI7fdCzIYsjWH+aFObvoPQ9EjqaikpzhmUlYrEcFc8Uo4MN+ein9sYVerdxrylLSdF1Iyxp+23cOZEhw2DSVnFV0h9U7XX04sNXSoQlGO62JaHDikyVz1r/xBWnpaX0w04aMicRnc5yPlMZ4clfq9Dekeq6ndM9TX36WqRlHdRsnpyztL8n/AG4+99dUZ8Ycq0Skv0yfZaj/AIgi6funt9syhdvtsxWFrHm6enD6oxjGUFJwdraFDaAVTWcybtfmuqe/9IkXOCTZ2e6JuH2yu6CMmgxx7sZvqep28tUIu6GqvCXe320SujFnj5x1SU4yoVC9/EurCT7F3Sb5w48/cI546sl6/PSnKdbV4HjC7ZJ5yPN4XqOt+HJQk7ncMd0hsfjD5L8GOvPTPR561kiqRbOfAHltcfOeXHT3j7QHYX2n4gnHuIqO2RElGWc7al+78n2+OitfuNLWCnYxEF+LUv7eN326D7T0RSUZZfaRrm8tH2OE+3SufZ6sAqCjuBM3Xgp/o9SfCb0wbPoH4S9ZWEpN1pRhE+cMtsucAWN/bpl3PcQ1O4phelqSkLHNagMtz8jFEzjOOevnfpfqMtCW2mOHdzT8fcRQs4f362f4a72JKbqsYwaLcIsSJi3wzT9axx1zzi4spGXgC9V7ckMoeyU9vFoEcBeeNvJzg82rYeiHsnDAgsQaL+/3PF4/brRa3cz09WTvVNqRoKCNj85f6HSyE5bNrYXcNkQtwL+tyxxx9utHIwMB1NQ0tJvbCZQSjdPPj8suKvmnx0X6VoEZupGnc5bzHBfCheL/AEeh+y7gnpzZrMjujTSDwFVf9v3687O9LU5xMAB4iK5+Bqufs9GTdNeQqmOXt9pKZLcezF0xYYx87dr4bP16p0poYI1bWPu8V4ef36tj3cGdggvLkuvyi1+Zr9DoX6sPuvmpefjx038z94JdE/XfweMoahpRjOXvJWt1tzRL7Xk6l2fqcpMoasRlFjG7L83i7pznj79HaPebNRYOpD7RliRVbnF2FmEx1KUIaqQuMEoqQ5R/1U8YyZr+lpyVUdSrsqe5j9YaiAl1ECqaPCvN8/Pz0t9f9B3btgboyucWyVpjxxRx/TpprdpqE84QqL+YOVBflPBePt1T2uhI1JSihQWVtqlwc4zhM+OhGdU0zOmYyXoc4SGG7ASud5aPYUV5+PDnr3tfVZ6WtcKmNji9y5YhWbTx1se37/Wn9TTJko7RapycF7biPHy4456o0Ixnq6c4kYzjDYJGnbhRHnybjP6+OnH/AFNfMk430D952EzSNSOn9PfJoWiMlujwPMqvBePHV/Zejnc6gLhg5ins2mJBlkWHt5z9unXqsJa8Y6c5xjowv2mmXvut75vx45/fpD2Xps9GCTi1OZHTiubs92DdAq27r+vV4Z1PoDgaH0HV+ouowPqNRmxdrKcb/wAzH8Phx88dMOw7WGpGWvHU+nqMZ3uEjGkA2rViePvjil3bajOP1NKxhOMJMsylFmRveu7eCSL5HN+A+6lp9v8AV09Ta6RqjBW/pyVQay8jzk3fDRkoz7HTcRh2kJ7trGO6DIlh9s2UqaMpjD83xjq/V7MG5ylLTBrFpHjbxbR+vB+3ei/iM14ykbSUpWu0B4eR3AmM3muhe876cdSQylKq2tfmGwopz4bfOHFdeVljxk4nRdxsh3GnEI+yRHd7mSCmOI4vHvf/AF12npfTqMdsZSRoAwFoFvi+Ofb9us7py1t0omjQMmIxXbLlWW4qLVDjNFYenUdaf0oTr6c1aLxlIkqc0045AfHMppqrI2V9/qRkoyCaWkS0h8lN+L/5z1DS04RnIoUxICrarcfC0/vXx172PdM5H1IxjLJS7b4tL4E84ft0Z/ht8qhEsDF5QvDjnzj+vUX9CJbB460cSqvqV5/K8IeLXw8146p7zt021JuLQJzBfmqEPNZrx5h3umyFWwlWCyXjB8+B489Vf9bkRiBgjVV+ZFv78qfbJ01sVvewPu9OcdtCheA/LX3Oarx8dXy7wmXQolUVKq9oGVz4pPnnqfc6rIJ6eDz8ph/W6eD4egdDut1TKSKx4pC8Sx8pis34PLpWjNB/MYxR3hReY04RGrwch0M9hqaZqaumtkcr+UyPhxgD9vsHXJCbZNTNyS6P2/itf/HR+iQ1mdhU6EM2lZKynLWOK8Y1tCime9mShuMkjYUsg53XXPPnnq7t+61FYa2mIrIH83HukSKt3GBu1OeidbsoykyVxFKKrFUU58NqZx8dQ7jQCJaso0YrF5u+Jfpi89C00CgDudAmpX05cHtqzlc1uKx4bD9ie40CI7RYpEvk8VnxSfHj9Oowo05U/wCZZHbVSbL3XVHgz89Ww15gmy/34xdKP3vPis9GVgJd72+zZOASJG5jHx4kD8Cf78X0WarsjKHMQG/MfMq4sa/T9ugvTe6lPfEGMYjviyatWq+LyWdcdpMXV0o4Mm2Wajzxh54c19ula3TNYZrdjoxYIBTeW9zd7mqB5xXx1H6N1IcyWqTbEVsR8N14tp6G7rRlL6acgQI4/NJltFvJlk0uK4voXvfUPpxiwlGUYe2T/C4u+cW/Lmvvg1K9GsZ9lpn5YoSjKM2XMVsM/AZxjmuonbQtpxfmN/8AHz0P6b6xCcFo3yltcJh3GRD5+/j79W6e2Vu5u8+55/TxjrowJqdMWXR69rJ3O6Iq52yraeFM2onGccGXzW7aek/UlI3xldAtmM+ar96ZcdM9TuYJEpJWoWAUN2/sSK8L1KfZppshujCqC1df+/K/HUpS3Q6iAanqH1Q2ylBq8eLXP3xHH70/FUtbYf8AyhqTzTFzny7aOTkD9bvon6UtGfuBD285xzk5S8fH34671LuFiyIsgc+773Vl/wBX9vjcq0hk6A9bSnN/y4kWUgltjlKeKceab/3rorsjdD8s4JN3V+3Eawrbec1fVXa+okt25qJRGx5pW/4sNuDx46K7LXnKBGW2UsylSN4wcDmjrSYVJB+lpyH87RVssSnjloLv9uhnupfUYjUBSTV3+znwYPl+/RvaasdStPiX5gPjJRlV8vPjqjte1dZY1tAtlKqc1bmheP5dKrRTnoR9/wCpDJhpy+lqCRgw4k04nYO1c/ueepemdvPVxKcZrf1Ysd0J3TW5RHIxUw7f3M1/S98turIJDKp8PwKfqZ/Wnpd3Haz0tQgSmjtlupKbTbK6Pduxn/bHQptKgOV7HnY9rL/Jqe3SCZs2guXKhWY0VWM9T1NOUIVW/GfdWC/h5zdiBTjPQvovqkoRlCftoX3NSsEZUnmUXGfL+g3rH4ihH3EvkI1TWKzzmviq/Qepy5ylQVJIulOUEifU2rTTiHlRDJnzl+bvqv8A6gSJC52oSfDTQ+XHtz7ijxfSvsfWXW1IkwawDnF5v561uj6dp6gxlA85j7a+Hx/W+qPE18h1jb6YDpsEhJfzZjFl+ZyVjO2xz/LqjufUPdqbZDKBHUmMfGLqvg5A4/e7tfsXSWjfDgk8n2ea/XjrG6+vKGs6kbFlJP2aYv8ALowwRfYfSaexhP8AEUlvTjVo0ufn9hzjz0Rod19SrEB84c8/a/7eh/X/AEL6erKcYuy2VmSuU+wcnRPpZGSZ8X4z9kvx1d4sdaQFDw0OtXspOmJqeyJG4qcH/PLf+/Sn0ypoTY3LeXgzyPHIxP539unGn3O3wt1fP25+Oeg/VPQia6vb+2VCw/hl96OJf35655Qj2tDSw30T0u1jshM9u9YwrBKZRTXCih+h0Nq9l9P6jp2MUEqva5HxX7dB/hfWlPtfoI/V7XujUlB5dNc48ol18f1b/iHtJ6Mp3ctOTt3DxTgeHx9zHiuhnhW0TyQ1aBo6P1Iyi0yxtG7Rynm7T+r1Z3cYx9sllNiLZT97Lx5/U+L6C9LiT2hOXsXVHxdDRG7HaJ+5jjrtPu56pLbpqHuPbdLnylFffyHXM8ZHRX6p6TPeR0yhCiJavLHGab/ajqrv+61IaBD/AA5p6kWTqTlKVygtxjx+WxK+8TzmzW7qbCLKEv8ALa3OEfgT208U9T/65NjH6mvI05LuiElC14cf39q66INJUxG0V9l2Uoy3y2lxVCrYDbbiMuSrrCXjpz6R2cNbTnA1jSmkpcOarEqwSwnz/XpK+tm3bK3dI2yDdiT5qkvJxikTqnX9XNEUp020ryu4JJeLC7zyV1Pjbtqw2kGR10047oCDEFw+Ta1fAhfXvaR0yDjUuUvc7vy0rfNY2vxz5uuvYd1HV0dKQ1Oa1v4eCK0+25WP6merBh3BKP8A8TRJzaPtwt8FsbV8fJ0rVA7Bodvpb46sLqUQYtJYXTEyOFMV0Tp9oFjHho5LKKfv17Lt5Q04pNd0CN7Qss9u7yK2H74rqel6uVVMNvt2xpAOKbtx89WwK5gkEen/AIbjKUqlr8yfcRtlW4iQ4px+Zz8HR/qPca+hE05abFY/lY5bW2Miw5/TPN9Fa/d6JpEXSnGT7JSlLCUC0nti7ws5vD0Jp6Ut0ZE5bA2Be5gIsfuGPP8ATpJpeXsrGkLtWRqk9zscOE3NWBtH4LSq+R568ho3CcEmbjEsfnMjgry4Csnz15qmm7me3bEtuVYaKkmDxWb45vqep3mm1RIzOrvmuSk5o88fr1OgNCr1Dsh04zMy27i7+c1WPnHyPVPpPcziEZu2ZmK+XiMfhvi+CnOLNTHsSctNYyYw0mc4cKzZJzTZuq65q/jrJ916RP2wNTee/gxdO2vO0Nx4zurx1dRpbYrVF3pPrVTldRYcRacnl4+eX4/fpv3HqL9ZnGceGvFXTbeJFnKfJdV1j/UPRNWx04zZxMtZpaj96I7R+LPnpLrGppzY3mJeHx9vt/4+3VY4FLpgs+jeodxp95pb56kdPuIw2/n2iNVPbTY1muP2Os93PqetpaWkakvqRjYMTcxLtit5qvPhw46ymp3E+M4xn/b+vH36hLvpAltNWf3+/XTHC6p7FbNLL8Syt2SiSle7bH7GWy7QLy2r89Je+7+U5LJtrK9W+nen6n0nX2Loiw38hLHtfJZxdDmul05+7PD10qEVtIeLfk1XoHa0nNYQw2pVX9q/b9et/wCl9hOcI5prLj+VGM9YD0vWixPFBUrc54DgMefjr6H6F3TR8IU3y/8ABgz93rlmuT2dkZUtDOXY6kTmyqr/AM/rx1j/AMUfhljLdEqGpdf9up/tUi/69fSux7iO0t5rnqXqfZxdFP5f79K6itDJtvZlO/kEqKkMlpCvgP2qv36Qeofhc0j62hbEVlp8seOKyx+3j9OHmlpXc43KVhS0HhB+W785fHQXeep1oy1tLdKH5U4lGT7UT/VHcJ++ep7StFE03TBId9GJ9WaEdor9sffP/PHTT0uEZ1sYscUnKePn9eesr65o79XW0eY6cIal/wCmRtxjFSZ1Xy/brW/hTsWGjFOT218Vb/ydGUVQE3Z73PpUDVhqbTfezcY4lL2vzW06a9/2x9PbJDe0K8ypqJ9/j/31fq9kpaBtdy/uZv7/APnoT1buIRJqD9K5x3eJ0xhX3t/l1NfvQZbRjNbuNuqMJWkCMt1RitJvC1a4py1+3QXZaEolfPuIiUpdr/25f5Vw9W6+lC5R0lgsYsdzX8JYNYpP+F56r731WRoLLR+o17pAvn5M7X9K+/UFFvSOGjz1DQnrMompenH3bAzRm7r2nm8W/wBPP8PKe7VXOY7dMxZxD3YWIZQb+Gi1/b+q6cYmnqm1l/rhY3XvlFv+Gq9rWU89e/4cnGaakSBK104tbsMJfmyJcb4Efnq8cbiqM6XRPt5amox0zbdSZe0qMr9qVLJZS4r4+RNX0+TIhqEoTnqEZ7TkiDshmmxs/wCawX2bJ1bJgSH3xDnnb7Wm1Tai2/e+nOm62mwR0dSJLDCWALpkSCVic/1z0b4vQtryZ3soamp7pyYbI7YiJGG2/afO55q23qx7ePvJ3EY42S/iT8wSlbF90Usu/HT3t9XUY/VXn2ysuVglvFFFiZ8eMIfWNKRI0zTYZGJf6U88U7ues5qUqQjrwNvSOxHS2HcMiIY4FJO5YyN0oYIxi45X46KhrwlbCe0ZSdt8N5EfN/t1muwjrasmiG7aJuG0lwlN35pvDx46daPanuuTd+AxQFftXVMaqfYr6Gff+oNEZ3ujEjHc52lS2l+E/Zp4vq7VYTDioZCZcUyU5Hyl5pqvnrP9rHgVZSlJKyQzgpby8pjJ9zo/R7V2xjqR2yZSldUZQ4a/NdvXHPGk7srFBXc9hHViO+pe52vBVYW+V8/bxfR/a9nu3GpF0jbcUIWONsabvNN55H7dAaHa7FBI+Y42l2cZpAXOMJXPXktkoR0oS1BhJ9+8vm1MVKHPt+XnOUjLYeyz1LX1ZTfrTjKJiI4f0EKzxb8OM9LJw+hq/WfqADLbJAky/Kn3tOMeMdMO409SOpftZe1FjhLavxup/b79Vd36VDUnLU1V1m5GyLsiiskQ4C0xn7lHTRl/szONg3bfiglqBKTpx2BavmDvkagUgxlSfDV10w9X9EdTRNTUiMVNkxBlpzCTP4OYxAxuX79Az7XT1JQjIlHSlHOnCfsIxlEvBYBcgX/VjKsdbtZunPTS4wqMYfU8ipRgEb5PB1TlFdA30AdtoaUWctfTillPDVxRjJxbSJZ+Zq8AF/8AonezjpyVBlFwjVULbxw+S7TGdX3elRD6sfbGMrlMzQn5ms7l4pzVF09US7s3TslpU5kQS02jCVXdFHzl+OnWWdWhaEc+wnPtalGMNuoMowPaxY0SM1e844N911Vp/gxjKDOMtQYio7Y7mrBLUjYeLf1OnukappmpGG6EnU3Uc03u425LLcXByj12r3/shHT0692pYZ2zozfx584Om9fIh9CLu/QNTQP8mUp6U0pr3Rzw+UOMcfGevrnoHp2nLRjNSJEGV/Oa8F1T/PrDnqEplxngUpiDuQNqLUcyf1c+Xpr2XfakSw3bMq5YyInx/wBqY+zg6X/Jt7Q/JdD/APE/f/4e2rHbtbzKS1VV4cdFdz3Dq9ubOZIP/P8ASzrD+s9+6mpFnJjs9xHIIcqf9wX+3TL0/wBf1LJQg7Yyj7ZY3RlgX4b/AOfnGllT6KRyxXYZ2fbstKlnZKkB4ioN7fiuhPxHUey12E5Mi6x/GoRv282B/K+mPY/iGox2xtkcH9/t/wCuknrc2cZabJCxQv3IKXjMS7/UH7dFNfY7yxYu7XX09T6o41O42s8Zi6YYq/Mra+3Rmv8AieWhOB9OcoNe6Je142pyXZnzfQOpow/xBq2i38UtBf2wX+/Rfc92QCuVsc2cn5Wscvk/l0ck1YqypIcfiX1KXc9rGXbao+4ZaT7d2a9zRUSVXH5PPHWQ9Wl3GhCJqRWJh1GO4Ru6slGgQMWt8XXTHudZlpbqlL2tDi2ueTORs/lz1VLu9N0tsozgVRusBTkf3OOL8PUlP8IzyXsWaX4tlAkiSI1tkxRkIeyjMpW83VXx0I/iX6c5O0P8uXtYRMuW9iH5c/Jmunj6FpakUjKlrybW692SikOc4++B/Ufwr2unqSjGbOUri5fzZtrxTk4sx1aE8cVbQvN0Yaevq684n1MeInz+gcvFuX9+mMuw1dNmBLZTF2rVJYNY+P6Xz1pOy9AhpRYxhXuHJeeOchf+qvj7dM+6vT1jaKS9uC4yULj8/fL4rx08v6U3UVoRmb0+x1IggLi9iBuxiyVDg8FL9+itXvj2MeY1SZ3DK6rmhTPDkxXTLS3B+XJW2MvzbryYaOax4/RCrW1IR1LlBiEi5BG9klur9uSz+Z8PUHJSewUS1tbbIlpiSnGW6O1vbaJxVxKpP9uvO77Z1htIUBjNRqMGK+MbeS+fnomXb6Zqy8wtq5P5T8u0jQqPOMBXjqnX190/yMRjUm3LXnjw5yceDPS/HaCZyGlqaGmUbpMikRqN0ORrmJfj/bX9j+H9OEP8zXizkrLZFr48g3R+nXuv6dKGhHUm3GcpMGsbbjeKazfOX7dVw7mFFKlFXVg52p4S68+M9dWKdy2gNaJaXcQjOTKLtsNovGbbuhu/7roz/DfVubqfmpqIlPxXyDh8VZfSD1D1GelUrmYUiUmNxk2lix59363Z0Jo+sTSG6QbpYrIN4LwBdF5565JY5O2h0zTR3xlzL6ZmMqq3PtyVWUInN/Z6jq9pGU9PNli+2mJWTPF2cde6ff7SEpSSMWy+JF1SbuT2/ew6hMYTPqNk3dcRav8AiHwN2Gaf1xH/AIPaLPUJMYC2kBjXzfDdXgP58ffP63qc4TPfGKtx3ja/D5+3m6/brQaetJYLtlph7o2C0tU/reecvVev20NSzV0vgs9tPn3XeG6TxWOa0Wo/JAFOtPVonBnuMoWN3mUaEb+PHOeAmWhGUvqEXU05sJTsN26MXdcY37s1j+L96H/w5E/yYzZSed9G22ks5yt+JZ810R2XcTmrK1aLss42qMcvJnH8+rOkheIw09SOtDMqwRRlbis19j+IzjpPr+lBpSlGs7s0p84cgW5vPPPVr2q+78shJSYUfbJVWtWfY+erOx72cNxFZElrIG1cnkWwj9rk+MxWnozroE0e+1ZR2xlKH1L+pWMlHHkFGrv3X8dBd1II6sSbFnGNLycGwa/LVK/9x560EtTxJCbTSqGnb/20Mgz+19A6Hp+nqEvaxYLGzNEj811Z7qePjjq8b+gJMB9M7X/KnDfKEiO+K1TOrixYucJx8XfIF9l63KUY/WlmUUlhd91bgqxI5Tw+emfdekfU0ow2knfF8VWA4x4ur5q/N09z6Uw1GoFRg0VhWvm0yFV88PTU2m2HiyjvUdONT3vJk4+/w5/p9+vId6sSnLHblui748SWvi78eWMJ7Yh7gIxulaCislYcc/LR0F3vbx1H3RUUk4ku1jm/4dqBzkfGepcKFa2d2kiSVh8VecfGK92aT7dV6/c6okaGISjLb/rGlWXP5fvx9urXQIRdqT3P8L4OTNN+akH6PPXsJexUJIthi0/ixkyVX7eOlivJkVdv30dRpMOVtvHCH6KUvRUdR1IVIhe1Yu7m3inNjeK+3nEp8bZFLtdqcB4a5G/F5Pl6X/TXBFWVKXTIPArQ0ju5pem7MXz7cjHaE6YyNvFDZi/OSi0p89UajqfTYhugMZRTDAxTdZKNz/5MkR7jVhpO+G4hDNNMb8vCVR/Vc46l2nqJOJLCVXH8XBXivaH2/fJUmjUgPtY7tQYSPhZNe7NAeb/KffC11ZrQSJqFyTDFpwNPLycc3bX367U9N0vp8e6bGVqtC1uvxeMuOM9cabdRnZ/+3Ibqm5DnKc7nNp563fQKLez7lSM2Kx90c2JI+z/Dt4tu/wBK6I0iX0yUSTCVxB5HlVPFNrF80YOlHbMoylInjdD8teVEvdhxxT0RLvv8qRcSIp+a6rGUjcRPNZuTwJ0OFDE97p75y3EohEY4w7stmQ+9N89LdL1UdZCEWKud38+E+PN1z8dFS9b0TRk/UuWwav8ANKkDJgIpcjm0z0B23d6OmRZVMzGoy/JYtlxpM5bUTjh6tHE/ozV9DXT7/U1NWeiD+SVgcVaG4zZEM4+PHXf4uW7Eqinvb5umQFVzVoZKweIafbam/Tj2mrBfezgJvAfJiSbVaPF9Fa2gJKMkdaG7dEzmz8oZWIMuMZ/TrSjx2UWO0eS9Tk6cVkIxf1+P2sc/v46Xdt2Mgf4rbsfmuju20NsGZ/mRlySmExt9uMU0G4+6VXQ/Y9wSGzbUkB+MZpRP0ro4VL1L8CZI0g52yk2Rkxy1LbxY3Rz7eXmi/D0t/wCjGqylHSJkhN27bn54qnySC7afgTuO/dLW1JSVJKC1W1pQKMXWSvvfR3/VyWnJht+pDGpHU9s8t3GRKqrNc810XFxdoHJdDOGpqMSOpDYsYwZ/m8GW7C/beKli/lj33af/ABpJ0Z5qh99XiUb27bPGC/jPSHv/AFvuYQZTiUIMiV03goojjirH9+lT6kEZb46ktWRGOk5AOZNcy9tB4y9aOBy2gc/w3fbsNN3MYyibm2TXtukkLVFrzivnpz6fr6UtOopMqUpXIJaanxi44/MG1LwPXzLR73uZaJunu0yTpsFjenuo3mSr/JdmNxwvV/YfSnLS7XXnOOkTZXu9wXtYBXsum4tub+LR4K8g5m00ey3xZxoIbVjyRZyw4bBsv9vjpf3enKpRfgtKDbQl+E+XzXjqv0n1SfZynGMo9xp6kSEjIgy2xzW0auhyV55e9Y780SUU90VLQ9xeVL8/OL56i4NySjuzOVnr32DeoV+ZilMat+7ltPkcLXSXU/EEpT9u5Ru2r3X+bPjnDzf79X6U5d47dSYG5nW6syo+MrtL/wCenWl+HP8AD6qacYyObaJB9rxJ+CzNdd8MEce5dlIQbFuj2eprCqySrVS4nj8ohxjx/Tpj6bH6cpH05RMfwvucfxBVV889H6bqq6cdpEyMsbvnN8HnCf0OnMY7ZhgWling4lFAVW6z07n4R1RgLuyDUVhuP+2UuHkKt5ox17q66ys9wFfmjZfhHxfObOTnoDvPUNTS1pLp/wAQPISHzHNWL8vTLEdTdTGKEqGlS/avnxTzwcdT57plnDVgv+FlKL7JfY3PGeGxD+/HQml6dElKAyJNS2zW/wB+Rs+K46dzskkZGcSCPuBqpVlunNJfjoeiftMPF/L4yx5a/Wk56TJFNEuCn2Itbs9QkkbmG7zXnhflr7eLx1CGjI1ghzI91YLxUqflasLECsWudWLKJaxlxdJiq2v32ljb45HoCZLTCdWQGRKOa4Nn91gx1z00QnhcQbTJ7Lwjf00yxY0kXn5x8j9q6J7fTnPUjHaIqhIUaFzX7V+lVhvppMggwjLAnzgjz5DHnl6b/g/tiXcl1+VccHC+MeSvsdaO5ULGFsANE+hLU3b7E1CXK2F3Rh5RbPl4EPoHqP1J6unGDGMKlpxiufDv5zt93gNvWj0e3DuJaJ+V1vy+EWq/kv8APqr/AKOaehqpLbKUjTJcWlykr+tF/cvGOupwjFNvyPLHWwPT1a1I6TGliO6x27gLpaRy/avkrryfp8V3LHd7ZI87tubxVN2X4aeOqpQ1dJDRIaleFa58NtOPFGR6m6VwjPa7rbI8hEMCVw/qWmOuJumv0gU62sE5STSjhuNbbY+HyvH9PJmzR7PQk7Yw7f3kvqXiXn3Mv1pvGf5dTe009SMTbtntH3VnhbKMOOOPi76qlpXsNNgh7dwbUJNhtC20Dq1tM1Ni7U/D2ju3RaBShfiii+TEv5/OANf8MxZ7orIBqFZK4455CqOm892nAYsZxi3QI8OApbbMcN/fqDDUgxlKUhqUpRsikKxGSvlZOB4Lrjp4zm1pmrZ3p/Ymltl3GkSN2y4SY6sYgVqRRN5mmLyHPlP0fToaAunqzKmSlY7x3Hvy+2jx5G7q+jI+qjpwnKHsmguoXTG3JuNtXdxRr9Op9z6jpEIyY++/DuEMKLbxR5KzdY6lKUuh1JpdgfdelBPfpsSW03hfDLcSjRmI5+37dR1fSDTkjyttBz+5fVvqPd7owNNiL7/tCovJxxF4/ld9WHdynknxRgvjxnh+3VMF8rBOdoW+r9zpz05Gz3zlE3AD7StqSvk2o1T0ldOcdX6hpTgRll21GxI7OOUz+mQx1oO97eMiO64vyNbSyj4synNYK+IXtgkjcRB2ZTMpcWrzFK8W+K6HOrQAfsD6mhraOu/SkTuGpt5B2vtOX7NfI8dK9L1fVgfS0j6ekTIohcqFLkDmQPvMW+DrQdp3BvLCO5ELH3EcXzhuhxwl/AuloRlJirIzRWTclH8sfOX5rpVkq7QtDH/Gnd9m6c9EHaRdwRbqri1Ztu85o4rpf6523bn09HR0JamqaOz6uZDITO192o+N8nAYCg6tjpMCRu3SXdUnzX3cfP789Rlo/wCkWM8TzzTfBw38HNeOtHLWjcQI/DDKE5bbnGEY7WZnUIjtpqza3/Lz0m77vdSVGqe7dnjFAA/sda7R9OvNSUL3WtuFfmsGS+HjzjfW9VdXcq3drzjrq/mfKTbNwo7tR3yW7iibaF4wX8YvrXemeoGvoVIpi7U3puyVVC2/Gft1gdDUYyWh81X9L60PpHq0tKY7oJKLbIvbnCi3f8/F9dU1ZaDo1ur3MtIjpyf/AJLxqIKhRkPyj4fHSf1V1iobm5XHZaCBktT+VN9XdrCXcDqy2MIuxiY/NdteC6X9PHVsvQdTuNI1SeyPO3+HaWxW5Of165jpsE7D1gmkT/LYvJN01KbglsXNt1ijp7LW1JQyQ1NGXO1qcfv8SD/V5+DrNvZ6hKLIJNycRBWN5kcMVeaz9l6aS1XShJ3c03xtl5pPjH+3SSqx1sM9Q9K1hsmyIxKkATq5GKq6ssPF46o0fU7ScosdWwODcvtJBZY8l8V56dejx3aIuY2T21Scbg/rxxXUPVfQoyjVFjujI83TX73d/f7Yk5FKRR3Hdn0tvunGku8nK+eLrn7/ABkj0yJoxJSf/kD8wU4ccpKVY8dVdh2LpyHdLFLnNZNvHHnzwOOi/oXFApjJkeVcJX7qWfBz5DYaFn4p9JIRjqacUI4kGML+UPBh/vPRH4F9WjPXI7oMtqNSzx+ZPj3H738dMOy7knBKW3hfCBIPjbXH69YruO1PTu7g6Z59klvdCR7opXhUv9PjrQSciGXHUlJGl/DWgx9QnDUPdpk1+yGH+/noD8S9y7SO2bDTxui4+rJWZj3c7YW4w/e9f2Xax+v3HcRq9TT0jzhzb+iEMnw9fOfU3V7KWqy0+3n9RVW5SnFR4u7tbprBjq0/cyWXov2x+krgBlutMOW85z7a+cU89MNRlrsNOLFdOEY7bD3OZTfjkt+x+jke6jpqygz2NReabSwPkjgtzR9+re09ViaGoEpxs20X8pkObEy/MuuaUJLZzKW9jfRAluml76jd+5+AyeTP71jpr6R2mhrizgxnpMzUjdJtIEbP/wC1j8cV0s9D7KG6Gpqz2MIqSvdTWeLIofNfp1Z61qw2kIzlpYNzRSWhJbfPzjB89LbloN0gfV1tInsGqzpyjHAhb8YbuxxR4WvdXtGbqTkvGxjYZUpA4/MZPA35OvIabL2rEh+VlHgpiXX2Aqkw/bpL2vq8tlTntDcQ8WvDXgaq/OeqJSrQo+jpsdGicowlUomoLHcWXK2yUpWX8H2Dpcdjq7a3MdJzF96G5/JYWXdN7Sq4vpx2+uT0oRnC5D+W7VaYyEcnFt4sz1ZJLqKxdrLmz4lmrvHn5ce4tVJrbDxsXakUh9LeanuobTgBLMNbRPL7vjqejpxS8jxK5fxGL/kH6tvnq2HcxN3tiSSmo5YpS3S7qP05/Xr3tdOAKtMnckjal/YP3znP79Vw/IWS0W67FzGag6fBGi6ZDa5jK785fkofte4jubmWy8gjfBj+ILQriufA/cd0bJxWyxgPj3K+MK4p/wDHQ/a6smSW8cR5G2uLsyN/H8uo8W7BY40dLdhlUojJ+azzWUEkW5+PtCepN92YpHbGW2+JRqP2kkf6nOOl3d9/qxlL22P5aKp5pHh5azjz46E7v1eMtOo+12XOgDcxq/mrp8eemUGG0jSz1tTfSReEaI8C+PD4/hzw9BdxrsNRsCNCr5uqcPw8VVfL0J/1fT1adOtOwixsprKo/lWrxjnzyX2k93tl4qveS4yGFr/6DrLG26NyPYTnKdMfZJC7pq6avPgKLKS+sX6r3HuVoVv9Dz+3Tj1z1bW7fVJQbDO1LPGf2rrH933+6bKRStvXoYcMsbdhsNlgWueOr+30nUmM7DdmVfP9n9eq9KX1C/A2/wB/346eQ1xhH8hDTCgG5yo5P9/0euhmQ7dIlqUEtkY2AVuPv96P+OHph2HrWlpJu1SUDeRiHm8Y8lFZ/wC7q78NaX1PqShOiRtRp/h/Sy/A8dB/if8ADEe304a3xGpg8MsH/wCLur9zqDrplldWaj1P0M1e3ixmQnRnkrCD9nz5zjrNanp8phC9z5ftzXzwdMvwx+LYakY6UwTC38F/7Yf360MPTYGoJTGLuK5v4/Sr6hJFoyIfh7sSAkZXFqiiz+6P59NO47e4Zyntf0Xn/n9+r+37A3MjhLH976J1o4bTOP8An+gdSUSspGW9Q0JRjp6ZbKVqpxSNX/eF6MjprSm0bxxWfisv9+Dru9l9SVwkUTI/vQYrwi3+nV+xmVJMhX6x/wBsdK0MmLdTTqSp7Utxze4V+L/NfxbiulX4q9Ce5hpzH3wkMX53UJ81Zf6nWmjow1YMTgQyfrdfemv36Xepaxp/T05P/wAk46Z85XH/APkL6WnFpopyTTTAo91PS7f/AC7GiL5cfb428HV3cdnoa8PoISmA5wn71Y/bqx1tsgQo/N/9X+v931mPxD6dqs9TX7WcCe6Mgi5kcOHC+a809XilJ7OeTa6Vku59ENDUhu0YsCRFI3wpuQzS0N54f06T9zo6ejN/y47GUiMDHtldWmNwfNGLOtP+GtbW7zs9f/FG3V0nbdbdxIJcfMa5Pn7dZfvqi7ZRk+7CzjW4Mjj7pT8/fqcou6Zy5YpbRDU7lh7WRcWmXPgMg2YpbKv9+rOylRTW0alGq/KGRC8vIVYuPiU+3hqabPYx2NykKqKtma8fPmsHUuw7dYm/TQksc3ReWpF44R8Lnpa1ZJF/b9phYFm2ordKxlnOcUCnwdLNb0fTuLOO3Udj7LYtyrZ9Ni1YXccHno7R9P1Y06ZcavlRbqtq5r7HD1HT7/e3qQGapALauvayM4zS4x98ZNx6Ce6G6MdseZEpRR2oD+StqUW2FGcVnru37l0mU5SMH391x9uGyMr4u+Axjq+OnKJcv4SkM0Yk2xbafvft+Eeqe5ncXWntXUxCMb/hC/s2XKOfHzyFvs1jXVYy7XtpMIR1NSU2LRiLL2WfsS+KvofU1ZMpJCNK1m8fz48ft0Bq+qk5GlRwIh/DUZbcf7fr93prLu9OSrt5Q5j7fGL+K6pitysWcj5/6r6nu1Jbh5ecUjhKDNB0Po+osZEqtiiZcJkz8YP6dEd/2s98xyCsZfqydv3rOPGfHVGt6ZKELkVupD7f+8PwnXX7Oieyfdetz1KfFImc2q/zvnoXU7tV8fo46j/gp5x+W/5ilfrhx1b3PaMKE54TNphqvhKrnz56aoro2yEe+l88YOr+39Y1ILKLV4fuXdfz6XRnms34Kz+gdW/RnI4aI77/AO2lv74H+T0dGNd6b63p69R1AJeL8/8A31R6x+FYTJMcPWW0dCUl2lsTgyvzR9um/p34g1dxCRuL22nnNF/euqcwq0KOy0J6a7xoauv7x1pDt7iUXFz/AE/t69n35ONsGl8lf2XWfudDS9c1O2nf0rj5ExnjPHGSuelcr0Obj0Hto6bcISCZ5/QL/W7r46N/Ek493A7SMiMlWcnPBYc+f+OsH33421daMaiQguA/XEZX4cV4c/DSbue51VlulK922aXd3/Yfp1Np3ZZS8I0ej6Rq6E4xjMksd5I422BK/wBjrZ9tpdxpwlqk7ozuMfH889Lvw7RpTdTdmEYhWYxwRxnBXWw+vomlp6X1BtJLZx+v265ZTtnQoUrH3pepL6RYlQV/VrqWt2kzS5u+ceHz1Ls/WtEje+NWx5PGK56ufWoXWfjj+lfPT+xLbE916Rn9T0+4u1pjf+13+njrtXfp6XnfWDFXYfq9NPxB3Wno6f1tu4aJbfJ8/L+3WS7j8UGoAfltFcNe6kvOHa2fp56lNUysZpkfU/WdbQQiAyG34lIuJmjFXfyh1n+/9UkaunOS/wCXqwlKwojuL4cfofP2bdfjX1aG6O/MIRMh/E4z/M/n1gYa89VlCMFjSxUpyCHyePHn7dFfbFeRJH038TaO2pRySl44rF4/5+/QcezhKaBGmisgYtT756Sel/iUdD6erFdkQnJ8J/EeXH2zn79Hdv6voQJVKgLzmUviIfGOfPHTuK8Cxy/Zq9CP+XGJYXI/mPznn/nr55+IewYd1PUADUTdBljfRIlurGTFHA/HTj0D1UJwlKSxlcrt/Xi6D7nH2L6r/EWnDU192msiQJIl5rFF3dKft4z1FugZmnGxX6dpTNJgVOvcxImSRnBd1XF8C9Xd32UmOM1JQuo/FGfMLP2+99Wynp1P6P5i/dbWBY8KVIlk/wC3obvO/g6Aqh888vFZvL48H7dI2zkbK+37WXtGIxgYtSpSoaayKfc44t6XaWhLTnLUlO4zke+UV9t2/vX8RdBjk6dz7repHcSPajgxm6Kv/VjnF56B9U7TVjv2kaCJU8O1jmuKSRXjMuipO6MVaOpPR1LggzhM+mt3Ugic8FxVw1eDPV3bem1pGoMbR2pFoNyPDVnOP9J5M+90yNOO/SkT98Qv+Kxu6qvup5b56E1vxCkYRY/lWGCxvGE+JXn5P36erAWS9OkTAjBbEnO/ni7obJfp8/J+n2Mp5lf29lYoq6HPn9/iulM/VNdGOnFl7fy8MctKbudtIZvHxfTLt++1GIunLTsEBG417X9arD8eOOjiXvA9hPd9mKyo3XFfNntOPs0P69R7/Sf8uP04z5xKuFyL5q6/XPQncd61uGpRdiosQtrPmr+/DjyX99qkzT1JjGM1gGnWSm7vC1WPJ/PqLT5DrZW60IxdSWnDEiMUiSP/AM3Puuvfi0tpV6BhHTg6eptnurdE3UjE8O1G/jir+Do0700ZUzJacyt4Bcs2Mb9qFCJ4r7kHT3Tkyb90jkLpfdnjHjpvjs3Ip7X0jRlqywQkDKAoclOeB8W0fHR8vRtMjvYUSPdyU2R4MU72dH35t6G1Ui2+5SkARU+f0eftXjovQ7uMIbaasRQUHA/YwP7vxaG2axdD0SFxrSibdwufymW26sMFVkjm+m2p6Hpy1cxq0bKN8jkvF2oj9+cD1U6j9QYbvdtEfDJHH2eH/m+jZzFlG/y5nm+VqPGGjk4b4x0OTCKmLTZLTA2baOBj7YmEv5v/AJsrvI6eqBqjsYq/xVUpF7W0u6DHj7dGS7ou52yzuj4q6PNsttObbx4bj3coSaVrPuxhErPyh5/l0j7CJv8ApcI7A0oyiN2YiiKWIWm2P8njnon/AKJpx0vpsfFqrwYtW6pXI4axXRU9CADtUeIznw8+BaKZVwfv1PUiukRXcXt4CW3il/0vPjNcV1uXiwpnPakN4RlGUrEsHxX3MePDR+lGl2Ub3S3BAjcRKdtDfkPN/Pz4lr+m6kRqUhfDd4t+fv8AvnoGWpqnG33SM1IybV22cUbf5/bobGUmiX/SjV2yZMEZmbBFi2ZrEUKfHnPR8tWeoG/VmMQBtq9rYl4tr3NYS16lHQjKVyxGvOET4rluJHn/AMdQ1tAsjZKnM5FVVYw5/wD5Oari3ogbYO+r1sC1i23iVviq2jzf8q8N0fT909Pbp7ZbZfdoWwf9dv5Ws7a6r9T0Zz2wdS9jHa4cBWUedpVvwg10XoRdqs9m2H1Lq7lm7BvL5/foC7ZX6kw3e6O7Ykef04tvwmfg/TqjT7OJKWpthbmTi7w3lPDxf/2PDV172RuMpCzkV7gyxg0NvC3Rmujuy71hti5pY5/TLXzVcXWM9av0BDWdOTGTHMabit5GwLcgkQqsrznqg1fp3O7hKF0+5OHarwZwcWHVmroGq0xpusWjK5UnNmV+z+yTlofSfp7eA2t8U8lSytPnz4x0VYNlXbeqRhcp6W+opGsSiIXGsUVhThlF/UebKc4RigRibnmdlJUty4w1Iz9sdEW75ToRGRaNYzebvL+7V+Oq46Zqo+4lgiRlgtX4q8i+X9c9PYVpnQ7W2TpzkbIXtS4SC6LwhjyUU56n/hN8NIc7pEJDFIo7hzxZYryFOMPV3ay9uqxnuaE4irnaVgpQP1w+OiD6UpxhnaS3EY4dqLX2qZV/Y6PjZtFPddo6VzLktTW84/MF4zRwZrx1T3vpmlPRKdykjE1Wjfb8NbUHi3lOr9XtIt7jfHcyRWy7A+cWjXND1Htq3ScUu4jVR/U8nI15p+b6kpUG62d/iImkDKUJafFKvw+Lau8H889L5en6RFWTslWbXjcjjji7xQ9HyYT9xyIAgZLury/P/wCNvR8YhEhMStq/EilzfImccH9aKaXgF2Ie30Iy1Vj7c0xlcpcAxSgiPHLh+/Tr03tdKpO2t0tziSZDjL/7voaWoEmUkiNFnNGNpm74M4x1frayya3Vb4P3f3beq4Xc7FYu1e2i3Cl3SWefbRm6+cVXm+gNbQkw+mkWMkl5xM4aqg5jZ8nFdd13TQW2ZMhqdpH6cpMJ/UyMasbMI8r4zf8Au9E6OkMRiSixhs4kbqDDlwplPFmbo7rumcNDBUOzwD+V334qe4ETmslV8XfnoXvfTtTbKdu5zIsVb9sB8pRT8SL4rruu6nxpgRwyWUqT2xsTyEURz/prH6eOmPccFgrPdYZHa8qtvN1Qt8vXdd0HBAbK/qLF/KSuxzYlc488Web+Oo6EqtaiEjHP8Laf7Vnnruu6yxqheTJS1R8smJkrHFWfcI388dMdCenKqbMxvcEiJwjQqYx9/Pjuu6CwxHTZbHUsgMrY4JcSIuTd/Dhpx81nwH3Gmakamb/FKVJjdMjgw8/P9POu6ChsPJkAhGcqN0UUPu8+ebv9f2OiI9vpylJLiyA/lzwHIZu7vruu6PA1g2l3O3cSEoL/AH8njzjqenpO5uom1/TxdHnmzr3russaYLLdftt0TI2RPag2Fr/uf3mqGyKRlUs35ac1dn6K+ft13XdD0kByaJS1WFGwpaAPFjb9njFfv0PCf1GYEhmsRwVw25ofGMXZ9+u67orEqCmQn2I2e6JOrN2bBzbY5+bu+Tqen2Tp2wbiRocDyc55JRHF/wC3XnXdbjox5Dtol4pwNeavj92xc4/Xq/R7U30qyQtU4NuLWvH+/wA9d13WeNGsthE3t1JyMLr2kk/NnLY/16r7rWpnLbHUlIjEZU0bYkpmAJ8c/wA7eu67o+ml0MxPodoQRi6t3LeyngJWMR+MBf2VxXTLU7wjv0iMpT04SUkeyz3MdOV+Djwt1ydd13VPTUux8aVPQnh6ySk7tF93LsUj+yeecfHGem+lEo3Nv2fH7B13XdWx448hZ1XR/9k="/>
          <p:cNvSpPr>
            <a:spLocks noChangeAspect="1" noChangeArrowheads="1"/>
          </p:cNvSpPr>
          <p:nvPr/>
        </p:nvSpPr>
        <p:spPr bwMode="auto">
          <a:xfrm>
            <a:off x="86291" y="-879929"/>
            <a:ext cx="2138881" cy="18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pic>
        <p:nvPicPr>
          <p:cNvPr id="2067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" y="772584"/>
            <a:ext cx="1271729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79" y="795262"/>
            <a:ext cx="1389141" cy="105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Text Box 252"/>
          <p:cNvSpPr txBox="1">
            <a:spLocks noChangeArrowheads="1"/>
          </p:cNvSpPr>
          <p:nvPr/>
        </p:nvSpPr>
        <p:spPr bwMode="auto">
          <a:xfrm>
            <a:off x="60830" y="1852084"/>
            <a:ext cx="1302850" cy="365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u="sng" dirty="0">
                <a:latin typeface="Comic Sans MS" pitchFamily="66" charset="0"/>
              </a:rPr>
              <a:t>Scramble: </a:t>
            </a:r>
            <a:r>
              <a:rPr lang="en-GB" sz="900" dirty="0">
                <a:latin typeface="Comic Sans MS" pitchFamily="66" charset="0"/>
              </a:rPr>
              <a:t>Each gets some of resource</a:t>
            </a:r>
          </a:p>
        </p:txBody>
      </p:sp>
      <p:sp>
        <p:nvSpPr>
          <p:cNvPr id="2070" name="Rectangle 2"/>
          <p:cNvSpPr>
            <a:spLocks noChangeArrowheads="1"/>
          </p:cNvSpPr>
          <p:nvPr/>
        </p:nvSpPr>
        <p:spPr bwMode="auto">
          <a:xfrm>
            <a:off x="49680" y="2300542"/>
            <a:ext cx="2681827" cy="458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3786" tIns="41893" rIns="83786" bIns="41893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u="sng" dirty="0">
                <a:latin typeface="Comic Sans MS" pitchFamily="66" charset="0"/>
              </a:rPr>
              <a:t>Adaptive technique to avoid competition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Live in different geographic areas – don’t meet don’t compete</a:t>
            </a:r>
            <a:endParaRPr lang="en-US" sz="900" dirty="0">
              <a:latin typeface="Comic Sans MS" pitchFamily="66" charset="0"/>
            </a:endParaRPr>
          </a:p>
        </p:txBody>
      </p:sp>
      <p:pic>
        <p:nvPicPr>
          <p:cNvPr id="2072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14" y="179830"/>
            <a:ext cx="2642557" cy="2134924"/>
          </a:xfrm>
          <a:prstGeom prst="rect">
            <a:avLst/>
          </a:prstGeom>
          <a:solidFill>
            <a:srgbClr val="DDDDDD"/>
          </a:solidFill>
          <a:ln>
            <a:solidFill>
              <a:schemeClr val="tx1"/>
            </a:solidFill>
          </a:ln>
          <a:effectLst/>
        </p:spPr>
      </p:pic>
      <p:sp>
        <p:nvSpPr>
          <p:cNvPr id="2073" name="Text Box 230"/>
          <p:cNvSpPr txBox="1">
            <a:spLocks noChangeArrowheads="1"/>
          </p:cNvSpPr>
          <p:nvPr/>
        </p:nvSpPr>
        <p:spPr bwMode="auto">
          <a:xfrm>
            <a:off x="4433444" y="3349118"/>
            <a:ext cx="4553483" cy="365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 err="1">
                <a:latin typeface="Comic Sans MS" pitchFamily="66" charset="0"/>
              </a:rPr>
              <a:t>Commencialism</a:t>
            </a:r>
            <a:r>
              <a:rPr lang="en-GB" sz="900" dirty="0" err="1">
                <a:latin typeface="Comic Sans MS" pitchFamily="66" charset="0"/>
              </a:rPr>
              <a:t>:A</a:t>
            </a:r>
            <a:r>
              <a:rPr lang="en-GB" sz="900" dirty="0">
                <a:latin typeface="Comic Sans MS" pitchFamily="66" charset="0"/>
              </a:rPr>
              <a:t> relationship between 2 species in which one benefits other not harmed</a:t>
            </a:r>
          </a:p>
        </p:txBody>
      </p:sp>
      <p:sp>
        <p:nvSpPr>
          <p:cNvPr id="2074" name="Line 251"/>
          <p:cNvSpPr>
            <a:spLocks noChangeShapeType="1"/>
          </p:cNvSpPr>
          <p:nvPr/>
        </p:nvSpPr>
        <p:spPr bwMode="auto">
          <a:xfrm flipV="1">
            <a:off x="6161984" y="3066733"/>
            <a:ext cx="1369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75" name="Line 251"/>
          <p:cNvSpPr>
            <a:spLocks noChangeShapeType="1"/>
          </p:cNvSpPr>
          <p:nvPr/>
        </p:nvSpPr>
        <p:spPr bwMode="auto">
          <a:xfrm flipH="1" flipV="1">
            <a:off x="4802972" y="2728928"/>
            <a:ext cx="0" cy="178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76" name="Line 251"/>
          <p:cNvSpPr>
            <a:spLocks noChangeShapeType="1"/>
          </p:cNvSpPr>
          <p:nvPr/>
        </p:nvSpPr>
        <p:spPr bwMode="auto">
          <a:xfrm flipH="1">
            <a:off x="5470318" y="3152321"/>
            <a:ext cx="0" cy="2615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78" name="Rectangle 3"/>
          <p:cNvSpPr>
            <a:spLocks noChangeArrowheads="1"/>
          </p:cNvSpPr>
          <p:nvPr/>
        </p:nvSpPr>
        <p:spPr bwMode="auto">
          <a:xfrm>
            <a:off x="7026338" y="4753429"/>
            <a:ext cx="1018515" cy="20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6" tIns="41893" rIns="83786" bIns="41893">
            <a:spAutoFit/>
          </a:bodyPr>
          <a:lstStyle/>
          <a:p>
            <a:endParaRPr lang="en-IE" sz="800" dirty="0"/>
          </a:p>
        </p:txBody>
      </p:sp>
      <p:sp>
        <p:nvSpPr>
          <p:cNvPr id="3" name="AutoShape 83" descr="data:image/jpeg;base64,/9j/4AAQSkZJRgABAQAAAQABAAD/2wCEAAkGBhQSERQUExQWFRUVGR8aGBgYGB0bIBseIB8cHx0gIB8iHSYgICAlIB0gIC8gIygrLCwuHyA0NzEqNScrLCkBCQoKDgwOGg8PGiwlHyUsKSkpLCosLywsKSkpLCwsLCksKSwsKSksLCwsKSwsLCwpLCwsLCwsKSksLCwsLCwsLP/AABEIALkBEAMBIgACEQEDEQH/xAAcAAADAAMBAQEAAAAAAAAAAAAEBQYCAwcAAQj/xABIEAACAQMDAwIEAggDBgMGBwABAhEDEiEABDEFIkETUQYyYXEjgQcUNUJSc5GxFTOhJENVwdTwFlThJTREcpTRF1NiZIKS8f/EABoBAAIDAQEAAAAAAAAAAAAAAAECAAMEBQb/xAAwEQACAgEEAQIEAwkBAAAAAAAAAQIRAwQSITFBE1EFFCKRYXGBIzJCobHR4fDxFf/aAAwDAQACEQMRAD8AgukdJ2a7GjXr0atV6tWqnZXFIAUxSjHpPM+p9ONZ+j03/wAnuP8A6wf9Nr1L9lbP+fuf7bbQA1CDD0em/wDk9x/9YP8AptFbTpPTng/qlcAkif1xfAB/8v8AUaS6b7RSaclVCqphmjulhj+vB8arySaXAUUHTfgbptVA/obhQcj/AGpf6/5I+n9faCdn/wCH/TbkHo14dWYH9aWBbEz+F9Y+5GDOKfbukJb5EfYD6xxJi4QDzga11NqzJSdXXLAfMQDIgKCMyGgQSZPPGuL89l3d/wC/Yv2RZObj9H3TkEmhufJ/z8AC2ST6ET3ccnxOsP8AwF026PRrx4P6yMj3j0Z++Maqix7SSZIMx5IBgQvsBA9ySRHhdQpFxDBlK9oAWQDJkgRiDkIRHAOTOrFq8rXYu1Cyn+j3pneWo7lURS5b1we0CSSBSn+k/wCmhNj8F9MqpVsobj1KbMth3OGjiG9Dz7ECNPd0KtDuap6tFGNOoFUiEMBTBF1wBZiDKgSJGIX7OolDchqtQFaqAmoyGGIIBtZTPPN3sJmQda9LnlJ1N37CTVLgA6d8E7CrWWkdtWS4kSd4IBE4P4AM48SPrrHqXwh0ygwFShuBLQD+s4j3INC5fcSufGqPrXQvWJrpatGkpLXMfmJ5C+cEEH6RofYdFO9NjlqjQSpkWgAhccwYXgk4g4nXRoqs19J/Rj0zcqTSp7iYJAauFkeOaXn6TgzpH/4b6UrKtWhuULMUMbgG1lIBn8EYzM/TXQukfDyUlZBUdVXKoQWgwQcz2zGMRGPbUlvOm1zVDUllUtAUhYCzAZj+7mAREzqUFP3CR+i3pxHbTr+DncgCCJ5FE5+h/rr5V/RZ09ZmjXxIxuQTcACBAo4BHnRm13VVdxcyimE7CogLJPa2ABHiD5j30w6j1EGoEJLEi5ALQAeAQyjnBwT4+2qN7ui3bfKJ3Zfo46ZUUkU64zAB3Ak5jANESeDA41hR/RrsSy3bbcpTZiBUO5BEAEz/AJMeCOfz0Y1SmrQy31O9fSC+rUV7jJktZaQQR5Y6L2nUappGjVDimyYBYfKDhgVMAgAduYx/EBoLJzTZGl4Jvc/BfTVDOu33D0qZIquN2k0yGK/L6UkcHGQDxojYfBHSa0emldjcRadyA3bEm00ZPPjxnwQH+46ZT2yApRZfX7cENAJjJkhzgmJ5Ok24+HbGV6IZWVgwmJtzMAYOTMc4P10Mm5r6ZU/yAqNy/ow6cYPpV4ImRuVOPJgUpxn+mtdT9HXS1yyVwtpYn9ZXAXnHpePPt+RjLqz7ugbnK1pYBDyCSYItmZgBSIIbBPyiFvVaG5lzuHcLUBaKbEopgPDA9xjByCASM6yR+Y3JSmvsv7DfRXCD9h+jbp9W62hXhSVJO5GGABIP4EgZic5BEa1Uf0dbFvVB21dWpZYNuwJETKn0Mg+Naukbeoq/gVHQXAFQxgBoFxHA4+Y/6HTFqDUqhY1Hc1CSxqSjZMYiZnB8ERydaYrLGT3STXglRaA6H6PenGmGO33IMSVG5BjMc+iNbh+jfppkrS3DJEhhX+bMYBoDziTp76Apbh+wemew5kkWj25z3ZJ0x2dcVGeVILQCACcT4IIEQPfVm5gaSJvb/or6Y4aFrCP/ANwCJiYkUjkaW9S/R/0+kygbfcOGa0n9ZAtJwP8AceTx410j1VQFkQdmWwAse5HHnWve0hVVblBz3KwgBhJUj/uNTeCiFrfoz6dMJRrsZiDuQoB8j/JOfy9tCp8A9Okh6G4VgYb/AGpWAJ9iKXd9hydUXVt4tNggZla+XQqTAiQViR4mPqOedY1eoA07r++kwIJESPZlkCCOSeDqb2SkLU/Rb09luWhubZIuNdVGJ96U+I++lrfBfSxVNM0twsZuO4EEQTIiiZ9vzGqNutg0yGQEBrkIuwMxb55A9zzpF17cmsiPd5tDEEZySYgT/wDMc+B50baIkmB9Q+E+lU7iKO4YDj/aAJ/L0DGkHXuhbT9RrVqFGrSelVpL31xVDCoKs49JII9P686a7mY5Jee6QMk8zEiI/wCWhersP8L3eAv4+2wPtuNWroVoDpfsrZ/z9z/bbaXg6YUv2Vs/5+5/tttCbUgOpYSoYEj3E58jx9dK+gG7qPS6lAqKq2l1uXKmVmJwT7HTKpTNJkgC9KanjgmT+8MyCCI9wfGsvizqlPc7lTQuCBVRQwAg+eOROR/yGNYdUJqbqqqNibAxNoIUKgJk+QvBMZ8Y1ni5S27l4djPjoebV1G0qVmL0nSCHWLyXM01DkSVPkiIAxpXtus1BWpKzO1JXTta1RcCO424LAtN0yRgkeElUS0BjUwO6D7DiRMDWb7UgTwuRkjP0jnjGRq+WJSVUInR1DdXo0OREMUK/wD5akkr2oCSLSQogeATydbVGYAvc2Fy4IIJjOOAMtMEAAyzWkalui/FDSU3NWpYwQKSAQIMgvwxAMNdJ4PjTvbdR2zsq+pFQLZc80xZlpv+TyGCSM3DmDriT084OmvsX7kOtjurGSmxPEAWCIW2RAx7sI5JMRA0l+MqCGggVTersLQEF0kSYE4vAhVxn3xrHd9doreKdYJUQ2goHLFQGtRWm45xd3LIWQQ06St8TF6hNVzYrgimQZiApKkCARF3ODERq3Taabmp9AlNLgsundYWklVQpaFZew3gLBuYqOY8zgZ4nWHT6ymkP1dbQAbqhHziArArAE2mYInIM6lem9QopRqRIpOWUqCPUkqOF8oIPM+ASdaNv138RfTZiqgEXgDKi1WIBiQDEmfqcY7VGct97RqUwSxCqoLRLC4COfoFzAI4186HW9YN6TkNiGWF5CiZuI7gDgkxidZ7Hra7xRSqpDKAGXJSCcz5Ag/Yeda9vW2+13NtP1bflKKpZAQ/aRJMSPIwfbQYBN1jodVDLkGGMuVN1siAbe1okSxF0jgjOt9PqvqinTWmgZ2sQKH7pW0FXKwpaIJMQY1Q1xcZdz6dpIINsEnMtPjIiDxpXtqBcOm3ZWdKZHcxCxLdtxGG4M4idVtWi1SoF6BsEFSnVZ5qZlbSp9UhwwmBAVUaACe4E5JGnm42YqJY0PTRRhYkW/KQCpMABcd2TwTxNDcHp7VKdVGamWDypWQWUSrlT3wGBCx5JnGiaW9fd07UVqTM8M8WkLJuZciSpGSfLOfGuHqcWTfub49y6LVGnqHUv1bcPSFIbhWVWjCspZQWCqhwGtuAAlbz4Ikbfb+rTDGpt/w6gZSzO8KsAwLrPNxGBk4JjVZtNie4K1omAbFcls+pLtkllKiFOLFzEgMF2q/KUDrMhQqwIg5HDHPBPEYkaP8A6O2o1ZHjs4tut3LtZ2o02oGMAHkcz5/v99N9v1DcV0VDBampIqM1kqSAZMhST8vEkEiTkaAq9KahuLK1OoAJYwskLEyATBjzmPrqjTZUqdKk6OrKHB7vIIbDAEAQYYA+VMGTrsycJJSSt9oo5ujf0cOlM1OxWZhnKhl7l7sAxM4AkE/fRm43lZkD3yUUrbaZUkHN0ZP1BjkaS9Z3NU1r/RCgGGF0qzLBJkQFx5xMzq9orSrUirGLCrKs5BGTgTI9j76VSbW6Sob8hf04lqVNmWXNqgOSI5JuJk2+xGcjxpl1DbPTvemSyTlVPbAMnGc4MkT/AMtK6WwrwSWYUwpUQ0Fu4GVacxBhSZIgHkQX0zqCnbDJuYWn8wVkAgCZ5kCTOl65Qz5G/SqylHJGAIYEwuATJnI8Y+gOtFWtUF7kTSNoRgZYyCbmECI4yD74jQlXqC09vUVSslYBMjtJtJLGQBJH2AONatxvd2aIpsaIYqQJuckTmWwJC4AgycTqnLlhj/eZIpk/1mg7EMsGoCVCkgHyWtLEYBnkwPpOlXVNhVppTmGuaztgliwkAqQGwQf/AF51Ril6fD3VYhmJyStzDHAUxOI8SSYOtdVgwWYIkkCJgiZOeGnE8mfqdY/npJ/SuP6luxMR0duiqfVo1h+G1sd3yKpuMQyjIF3tPtGien7BmQCtSb0yGZXuDBo7UMDIE/U8zjWPXd1UNAwXgOLmUxAEhv8Akp+siYEa17GvV/y6FS6nSA5YjBZiFwCSDmfprXizynBznSBtpn3qG3oU1r0rPWqWlVPFpkAY8lZm76alepA/4XvJn/3jbc/bc6pqm0O5DPaqL5cQZJMMCSYkSe0cgg6VfFOy9Ppu7UDtG426gwQTC1zkHjnWzHL3K5r2E1L9lbP+fuf7bbQA0fR/ZWz/AJ+5/tttAasKmG9G3S06yMyq4yIYSMggE/QH84mMxrbS2DVKqLHzLcZhcAEtloBi0qSTkjmdD7JfnI8IfAOfA4MTBE4P11U/C7h2axjKqs3ES3aAJM+DBEcgRzB1Rmn6cXNBXLoyr/B3ffSZUU/KO8iAINzciYJjMzyZ0i6r8NVqJlluESWXhTEspJ8gyB/EZic6urQPTs/CggEPLhSDkgmT3Aj6RIBBE6P6ntv1qhVoWlKwHlCAxW9lEZH7o7ByTdBDTrnYtZkTSk7RbKCrg5bs0BulbrRj2j6gkf6ay3FZCphADMnkmM48jMz+WjOqbwVKlw24pOR3KJjAEEZ4tiZ9hEHQa0C4JsuA5AHED7/013DOeoWsVZYRrsR2qvGeDH5RB9tfdzsz6lNAy1WYqO04kmLQcCPr9edaqWyNwGJJAEe+Pp78n663VEKhHDWWsFgHuVhDM0A8AnDTmNR3XBEad/t2pVGpNCsjkGCCPyIwfGQdaxUIgyQT/T/v6az6huHeozuS7OfmIEt4HGOI40O0jkf+k6VdcjUWnRQA1Op+sqqhFLj1EUlsEo0kdvIgH21v+LaNStuEqba61aSOCRbHm6SIiYyx8gZGpjY9SVWDlKZtBAR0DqZ5Jk8jMXSPpplV33qvKv6N6BAqOSpwsq0CTnwZ8cxoSt9A20yr2HVIYpX27qgQNalNmBDKOYbtkhmuEjMR4GkU6AZ19EmmZIFMWs5KwZEqIVuAM4nMnSn4c6tVQlWEseZMtaLbYBIhRODFs/nqmberKuWIMkhoVhaPnB88k+xAjSVRCdPTlqbulTY1FX06Ztr3h7jIawWgkgwA3gTHjVqOkAB3a+qZCwVgSFlSABhmJgnyM8k6lus9Qp7mCUqCqp7HAtvSGBKgksAWmTBCjODydsepoKfr+neUUEoSbyEXuZRMR7s+VKsOQBrk6/FObTTNGNpIclBd8qQTNxGCSCATIMQqgeOR9JJp1Xz5MgNhhi4598E8mYwfJJm+lddqHdJSrUqSVGpAq8l1qqATLNd7XkN73AmDqiFGWQNLBakhmEyxiCQPAkZBEGPGNcnLilje2ZcmnyjR1ao7I1kTazK3p3FSLBA5UX3Qxjw35Rvw9TFTb+gyIWUsLmW4RllUEHukTx9xOq2r1qlTYiqrUzRZh+IIuwZCEwjSAMCYAgxOpv4T2BNSrUoErQLwbiRI5UgYhkJmZH956nw7couMlRTlXsG7ek6XI8fwlblOYtAyJYAQcZmBrdFrGulwqBYKvcCQPkGAADkz9I8jRFd6FF1NdgHi5ZaTnhgRJmYifbJ0t611w06LutS5v4iRLmRHk8fve2umVh+z+KVpsu1Uev3rJWAinPLmRGZxkcYI1vrjcVGBZqHqQD2hySAWmebZHnuyQM6x6BRWjtqaFQpI7SSO+6SCGUSWytxAPAjE63FWX8RApu5ioxZomLSTJEBioLBZPkkxx8usk5tR4ouUFXJoq7CvUolTUS8sLk8rJEAER3EjuDLGTGBkzeFGAdahPjnNyyYYCCGtXIiRn31nS3YZUKlWUweIAnAgDInBGPzzOgdyrK3qUxM9z3HmAJIBH8JzmSfrg48maeXifgdRS6PiJTIVWzAAEiGPvGBPOTOIg+2gMyAIuhSSBgkAD68yB2kTb4zomobDIMTAbweSJJJ48ZxEew19O3J/yyIUZjt+wB4+hOYn3IIRMIEu1NtkMxJxcYxOZEzH1+aQIzB0NV2e429Q1KANRaim8A8PBhiBEAExx4PF0BhuqzSYW8FZ9QAkEyCAF4aIk/SLTOstpuMko31AkCT4uz8piLhBi7zrRHLKKrhp9iteSZ6FQZdxUp1iVYi4wQLic+cGZEiPfWr4xpkdM3c4H6zRCrOAFFdZGByQR+XjTfrNCpUZqyoodI7GObY9wM4PyhoBHmTE113dNU6TuWYyfX24k58bjzOef9eTrtabJ6iT8+SufQto/srZ/wA/c/222gNH0f2Vs/5+5/tttADWwoY56AQt7MsqMmZK9oJWcjlyNb/hXqVjlWIUEFriOCBEH6MCQeDwfGmXwP6bJUSoqupBEWyZbHiCc2ASeSNLOj7AhWqOz0wiq3qU1JILBgvtIJ5I4BP01la9ZzgxuuS0pLfwKiqoCsSGUAYZli3+CIXzLAn2+Hf1KKI1SoTUoj8M5BqKIJWpbJCrcIP8JeSAZ0uT4mWhTis7PXUWlEIKtkiQxXshYMeTOM4Vb34s3BVlJWag+amFAsYQVnk+2BGW8RGDHpcu6muEy1zVC2rRPqOHLNgkwVBkmPePeYnnTilJpRKn1Fklk7lZRgCCDcYABInmOMptlTwCrYUkQ0y0wsLHkKS0H8vbTfpLojqjWqrRFU3EWwAWEEE+Q2OR9ddwygT9PN6h+8kEApxE2zNo9sk4wJ1nu+hkUWclVUi8ISbgBkWFhDjgEqeCnk6oqVLbsl1JXqPTqFHUlRchJg2HuUS2TPaY+bSbddNqsEqmIYNYzQIKASsfKTjDRkiMTqXyEV194KlNGCU6b0wUtQQWHuZJMiSs/UaUO/to+tsmlltPOcEkTH0+vH1GgHXweQYjzjwRHiNRjI8rfTgf/wC62rWx7EnMcfSPrOtE6+qNLQ1lJsepVDa6FvWQALaCZj3nxBMRnH2igfraPRDBSrs+GNXgBu4ODIN0n7lvoNR/TVIIhysyMDgQZJJn2i0Z86fbLbgFkJlQIB8wSJAOCT3gjEEk41OxZPko+lbQEhrAFZmAZbhE2lLlMgQZF0mQ061/EHw8ZaqirUZSxYloLeRcuCRFxH8VqjOdLdnvmpJaQ6m09wB+UhsniSJMH5TAjGmFHcUmp01qPeyi8utP5vmY3GcmebjEXAeNLtoXcGdP3m3IO4D0xVgI1V3VlQBYhBIKUwSD4Jlh98eqfEdOgjG5CcKUUqSqksAwQvkQZj2AznU7X3NEV3YCo9Ju8t8tQ8qO7AKyARHEn3jXzbttqtZvQSpRIAalTVUC3qFJJPcxJtkDKyAYzrnS0CnPdJtlyy0gPe7ypuB3Mop0LiimAWVyPlkw5McDGDGt9L4krpSKhmAAgEgyJYkf/wAueRwWHEaddW2NSvSpAqHqMbr6bZBnAAkSAfvzgDQh6IqA1AjPbZbZ3Fub3M4bGt8YwhHakV23yN+j7SnvbHrz6qLbJBhiDKgz5UGLREgn76V/ElGgFek7xuKdSGzl1IX95gBgR9gI5M6e7SohQ11eaYWWDFVBMAAEgc/bkwNS/XLt0am4CGCbQpksYkcj2CSf76RRtuxmyu2O5RqVorJWVQoJuEyF8iBAMSDgz78617ip6ZCs3iJkrdlgTGc4BEe311H9F65VpVH9OkfTqNIJEwAPBuCkWXEsczHidW+03DV6ZcoVkm1bSSItIIJHvIOI4EGJ1wNRppYZNvo0Rmmj7USQRkG/uAAPDmYMW4j+kec69RpkzTaLYK44PMSQIEwImJORxgfY7gLyRgY5CQQvE3G2DI+7cca09Y6q6WU6YFR6rQmVlYx4NpmZBEf6ZzwxyyS2xGboE3e/NWk1NFIrMVBDwSguUFjEmA3LQcrn20X05CiUz8ogdolQObpUjtBJJHuI5nMxR2x9b1dw6lKlSoRDWhGeWu8dsjwSJA5OqioCRcqXHmMZkAzOC/hiDmScZnWrU4/SSil+IkZWD1ka21KkFe8IJEAAyOcAEhomeBmNYGurBWQG5mEyTeZOD7RgnxIMaKqUlY3CbTM2+Ce2cmLYmSSTjxpf6AINsKALGYD94GVAAlhJhoOfl1QpWhwrbTiVEeRmY7iAR7Zg8n+2pD4t2Ao9O3qqpUfrVC2QQCttaIPkTIx7arKpZKRN6IAjSXJEOPlnBBW0kNiRPHOpP4op1G6RXr1AQa1fbkAggQFrQQD4IIz5M66Hw6L3uXgTJ0JKP7K2f8/c/wBttoAaYbdZ6Vs/526/tttD9PQGosmBkk4OI9jg/wDrrst0Zhzser0k2xpFbnYMJCxE3Qbi3sVYEL+6v0Omm3+IKlGi+1rpK1KaorBIi2QrAMFLZjuORB1ls/goOxvqNIqWjyeFie0+5z7RMRkLqvSqiLSfcAksIEO0LMkIbgbWzd7QfcGM+LLh3NRfI0k65Ew2RwxtKB7TaYA4J54GeT9dXnTOjbaosCiWUhIDVJdQcoA89oImUHzArxI0gf4UrbYNW3ARVS1oJn1VvUGOAR5+08Rq4rskp32+oLlwe4ZYwTAII94EcgAxrL8QySg4qLY2NJkhv+i0qVZVUMtCsAyM4yAsFlBJgnuujg9n31rXprmuaSEljIJYle0zlrZ9OYzMj5ZiZ06/SHtStOjUcy4qFBJgZy9o5KzHOVgDzhL07dLTrX+pZcgVHie+e6WmChF05yImNXYM0pafeuWLKK3UGnplSjSWqrKWqU/TZMF5YG6PDH+IzKn3A1vqV29IKB6ha2kppgCmtUAkkORBcpEwZJnyojfvKVatWQU2DJaGgk+l2kkF+2AWlgMDgi7TZKQCrV/DptKu9KsQy3mFYiSbGYoFUG5gFJE5BpWrlCCc2m2Msab4AuldGFa7cUyS4cG6oWqAkL++Z7lYMvAkAGJGCTv/AIUo1zUZ6YQsbrw1wT5VhyBcCSbhINoBujTDseoWFqg9rKwZSSLVDLPbEArI4xxB0bRqmmTIKj3PvHBzMkiSMgz99c+Wty7tyZb6ao458Q/DlTaVjTeDIlWHBBJgg8Z/PQO22V72gj7yB/qca7FuHenIsSoGEKhpXNTVYMvLRwQtqBTLCONRvxF8Kek716RNREqA1CsFRNRlIABiVYAHOJOBgnrYNZHJW7srlBroA23SHRQRFvgspU5JgiSZUxg5wRpkplRNs4y0rAnmZMmBEx9tZ7fqJthBaKmGCrPdIHzDIGOAJnmCM4jp4dAVdBEzAIt4jtjkngznjEa6BnNtVPTCkBoQS8C7FwAk5gCMxAySNCILaiK3qKW7Qpa0KGgiT81oBu48g5yNY0d2ykHkAiQSSCM8CSLseePYxqrpJSr076ZrMRJAJAHBlDA96jDMBhMRIGq5S2hQBX+GNzX9K11WmgtQWlWBHiPP0W6LfvpJ1vo9m4NIOWdYIMWnInPjk+3k+8DoO16grO1tP8No7TAYe5DCchSGWPGDBgaVfE1WiVa5CXVgbo84lSRB7lbHOPbnUi75CR+y3tXZW1FfuYw6kkg+x+/ykFfPOrTpPUU3PpVQ1rgXWNaIYg5YRkff66RbfbJKVYSsAWvQpm23ukSMEkRHMgjR/StuEdVpKIk4yJzwZkj2I5++lnQYnug7ZWp7pK6mmarAEL22wb0KgjEHM5nHAzp10TpFOnRFNlL9zMC6h5uJ5PvBED6H318rpRRhBYl2UqLrgHiBKnOflwc2xzrbT6qKSBqgsOT3sALh2gSeMG3PvzpG/KGXAh650lqYovtqaE0i59NyST2xBHnmYkcHQ5+Kl9Or6oNJkEBDAMYWFhRa3nNp45GvtT45p1mPqNWp03ABAtJJA+YHNuSRgyJ86w39NWFOaIaqWFrsZvEmMAliPMk4g5PGq82mjlrcSMmuj24+LaTrcvIdBDMoJBuE4FtPugtyBgiORjV6BWqbldw6hEvW5Q/qyJ7SYAAAAEk8HMaH6l8Keo7MxpUwCAVAa5W4g8KBGTGeccnWe6p1tmGRaqrQqi0MASqswGDkkH5obIz40MWnhidxC5NhvxL1Kgq7hEW+60qSAadMllyPZDHjB+5M7Nv1CmKaKC1O1ABcCygAkHM2hRACvMAnnEaUdP6cz7cKSlVVaWgliF5MZAtBFxn2HvrTU6WitfSYVKLvDU4+Xz58g8NAkNjBOpn08cypsMZbXwVAtYSjAKASrXRx2mPrJtkTkDjGk++3ylnprczJgrwVJBLQPBGWI5EE6H3nT3pvTFI1rQl9zEMIHd2Y5BAImffkDT/aJt623SnTBJDF2D4bGAXAUe8e3zA+2sMPh+122M8nhCb9cqMy0Rt1hqbFfVItKwi4YsQe/JJzkeRJQ/F+2en0qvTqVL2p1tunHECv55bmJPsdXvUqiVKC0GQrKFlekAFTwO7jkntUDBPEaivjyiR0uueQa23zBGQK4IJOSfP5jW/DhjidREttckxQ/ZWz/n7n+220Jt6ZZgBM/QTxk484Gi6H7K2f8/c/222htnuLHDcR5yI/Ma0S6FKnpu/YPM3lowoYQYgRPKuYEheSeOdMOv7U7ih63qlbUDGmfkcmSCsOQG7jgSPM8xopUC6Aq02lvTmmTTqTcJAuvnJAMGGb8z823VIotVVQlisKgdjDkiCLYI4dALoPOSDcvKaampxXTLG/B7o+7Srtm2sgVqjrF5JQIASzWRE4gEEEsVjTWts6gQbctZT/AN1eG7bSQoZoBZ4URIHJBu0P0roQpFTcyq6KyGQ5IMSolV+Ui6cFgR25E0G8cimyWiQnmWUHHAWD5uLRGee3Ver1G+aS6GhGkT/V+g7isV+W9UYhZbvYwGsCk8YPJgAgzGB9r0gNSsYhqkFqVmTKvDAwLriWRhkRBmJE1NoclCrMoMwYMQxgmRGAbs+ykaXt8KVWNSrScKFb1FpMjEzIMIblhWljECLgAedNptYkts+ASh5QV0fotVabLXU1GNsPHFsqbSIdMIpxwfczrb0rqfqq7lnEEgK7MzzaTDDAi2JIImGP10x+QFQrjIEjv+UPBUnutABNphpn3nQNajUpk1ViSe4KvJkSTGOMEeRjwRrJOak3f6FiTSPVaoJJBIEspIEdsT3LiIEktBIyLYjX2nubKTMpm1flXFzWkkAz8tsyrEkQca2GmmAQ5AaVEyEumSDEgCSA2QO7tH7q+ltKt+GVVRragY3XAEiRAuE85JMBiSIzU0nzYeRq+3cV6hcFli5KggoIChkAkkdxJJOM8ZxvrdNmhUpoqBqqEhz/ABw0NMG6MZmce3GnagPcikYNptJBLHAJDA3LabxIN2DOJ1ntlWSRJxJBAk5S7MAsTJJIgwP3pnVbbTv2Cl4IfqGz9CoEuPpsxEsJYMRLBmgAHhgo/iBDHz9bY3L2AsZksWwf3RMCDJi3jJ48k/4wpf7WvimYqcraS1MnH7xBZXM8E3CASSV4RTkNEmZ4g+c8e318nXp9NNzxpsx5FUuBftaFzlixIQ4AkwJJ5wBmSSR/XTSj1JiQgTAJa4g3fKR3EA4ETgYj3xrTRUlu1SSwuB+UQZMnGDH9B+WqXp/Sm2hb1WL+r6YDoFlSWXksbSCTELz51e0hQr4U6S7yzBqdohAZ+YYaQBxBmPIx40V1roSVKaFal1SmBCwDBBBMgkEeRptVoU7RWpG11JJtAWBPJE/UjHM6menbQvuKlYHsaVqKUPqXcYgEETBwZ1V+Q43GwpotkfiKLSlMiSDmLftiDGNS+49UN6yQEEBYWTaSLrSGMkZngDInJ1S7NSWFQm8usMpXnBg+wImDOZH5axNNHQulqshBqEQFKwJk5EkD2+8aAUTW92lfcubKwMnsCScqeboU55FszMTOiN5Xq0wlGgr1K1VKiANDLhhJaRmDjH1mANUtbtps82rPcDAInt7iSLccESD55nUZs96K26SoyqliLDgAh7jUyAVxcqkQxBEGM815J7YNkrk8PgmpUYgtL2ERhFeGAUAWkgKvcSVM3LiQTqf3KV6W69NbqdVCQBzBPMcyI7p9gTHjXU23TJF2WAy1oUnxjj6jxkx726lVLldwC6zFS1VYSsc29wABIYQMDGBPKxfEZq9/K8FzxIjaPUq9VmFVmVgoJWioyPJaDhgBaeCJ9hp3ukU01p06phrTBnskXiDwRekAD+LQnUqIpVBVoH069IhiuDbTNMgKUsi5gJCycycwYTU+jsaHr+o6h2aoJqd63FVDEqsmZJieCNdPBl9VWUyW0ebNlSoGrBldx3MDhiMEkeBPvzE+dM9s1O9qcK1Nx2kDkn+JZgrcYP1Uj2Ole46lQqqtHc3Kaam9YZ7WB4LxEEn7QPGslqoFoqocUXhSxEhAWkGTyGYxg8sIOr/BEZbmjfvAoqpTFFACB2qjXLCgE4BFqyBEkDPGmNB19IOgABYhpx3MTgSMgzA/7JA63QpMqPTZxbdTlBlwx+VjEhgyjJ4nkHOt+w3FD0Iq3KisqywuIJ+XMe8GTJydVJSt2+PAWBdQRKgKhGS1cd8KSCVuQ8AACe6Ixg8ib+Ngf8IrHNvr0I7gfFYYPtEZ45jV3vaKrRqhnC00aVcQIiDLEzgTMxggRxqI+PwD0qs1wLGttwwAIiFrEQSBIIMgx51dF2AlaP7K2f8AP3P9ttofZOBUQmAA6k3C4RImR5EcjyJ0RR/ZWz/n7n+220BpxWVh6RCNURzTyzWEk4xAEKOVNwzkEA5XO3ofVlpj01WT9Ia/uBgj6ALgYgEcERl8G9QRvwnDd5ChltFrBGHnFrJ2txBAMY1Yde+ClYbZqRAqSEDl1lbGLD5YkkY/pBECaM2OM40GLEx3q1L0LCogMSFCi7uAaAA/JEpnwY4hixgM6Tae9bYyO7tB5iAxIxIEe8Ifh7d1GrVRVqKVICuhNqMSBwYtUzAuIBkgSJkUdMKVsCgo5uQyVcAfLDFe5gQWL3B1n6RrjaiHpyouizDdF0sqU5bIwADAUkkA/I2ATJEKGJHcYJOw3KsCReFCMb2eo/4YJPaAbgCsYmcDnE/UFvqFBcciCRyRcMgkQRAJgeSBHOe13KVQGAuIibqZgEnk/YKJ8iRxGsypqiwNogsqMOSBaw7cnHcCAxItGLVPtk6Da5pIwrCwn5uRI7YlQ02lyAcZXI182lTLlx23CSTPzTcQBIiQSSSVEDmZ0Zua8UqtRSsLSYhgA1yQwDj+IQCbSfIkwDoeaID7kGZYWl3CpKD53zgg90nMBZ5JxnWKLAJtBBbABVgwItUDyBjgkERMYwl6CfXRQ4SrUFaTUIbuCyTMSEY3KO6OYyQIaUEClqdJ6rNDNBJdgHtABYz2XCQ0MynmIy04bPp8hs3sClknAiQSJwv5Q91v8QOZwc7LWJB9OoWV2IUMks0YUgkpBmcN5A4uAxrUECgtcxHcJCggjyGMWyY5JySTPOsHcoi3QyXsKlQlUFNVn9+2L1hVCwZPJxmtK6ojIrqe4q169OpVAWqwcIoEEBHYWtEAsCcQB2kZzJ12yskSAxUlpwTwft4BnH1jLT4g6hTq1kWnUFSyoGLhpwUsCks0XQPGD78aX1qF9W5bplpQraV5PzAlTJ9s8mI16XTP9mrVfgZJrkP2nTCENQqxptAWopi1iBiDngGfGqjpG9CKtIA+nauaveEjMmBHuIB4t9tS22rEoRcCZuAgi4cSotgjERyfGM66N6e3emHJRSFDs13ytHMcHkiNXSFRr3oDIfSwVW7u7SwYsAeCQJk4A8aw2cUZFQWVCcOTgiAMgcAAASOc/XQHTep1QhRCjBQc44wTIYYAnMciT+7p502rUamTWRbWGQoiyB7xng5HHGkvwMTNfq7IyXCxQ5Vg7IGSRJi1ocTBxk3aYbOtUqIaVV0phsAqIuAxgzhhwTxzPvoShQo0CqVCm4LhCzvJItACkLZ8gZSoAJg+J0p+HXG5vAtp0CtppMxZgVkCWgFSwkEjxE+NVRm3Nx2/qGlVldQda1IiogViYZYUQ/lROMDNwmQfHGovo/QydzuKjgLVQ8BxdTBEZUYItkKZ5Mj6mbmn69U2TQdHtLEkgPENGIhrVIPM++kFXqDJuT+s1qq+i001cAMwMSARAItEwcHEQTpc8G8bSYUyp35dahC0yzCZk9oAjuJEtgtgjMSMWg6KrLGRmI7jJLLMnwIJMAR7H6aBDDcKHp1ipAJWopyoYyVIYDkgm5oKkAfYmpTtVmFxCwJuJke5EGR7sAJg+12vOtU1HyaU0zX1WqFpFrC6gMpIFxm0LJ7sYMEr7HwdSdQsaKVKaMAVLtB7VYtNscdpuUSIPBjGjeqdZFRLQIcqXIcXBMiQzYyLSOCw/dAOQ36QrUaVGireoxDFCoi7JIJknyRNx9vc67OixOELkimcrYr23Ulf8U1FYUxIYgCWt4IMYIa0+CTMzwt2n6TaqYWmoBwKeWUhjlcmRniMGeNY/Fm0QKRSWz1SHdSVi8chYOAIJI92xpF0r4arVkLqCApic8wSAIzJj6D666iSoqfZsbq24oV3DH0/Va8q5wLjIJtyIPtHGrno/UVNVqFW4zSPqSCOQAFDA8m6fvwSdIdx8IO5RTUaoQoJD4YMxAgGZPBME+3POqXp3QWpU9qF57SywQC9pAkAeRAgwLszpJOich216GaoNKpTT0SJYSWBtIK2kQQMA+08zmZ79L9Mr02ovYQKtAKyCO22tAIkwV4/7gEb3rG5Sp6YcBy1tuBPNpjyBxg4IP30H+leiy9Le5ldjVoXlRAuitI/IRpY9juO1EHR/ZWz/n7n+220Bo+j+ytn/P3P9ttoDVpWw/pG5teCpdTkgGDIDQwPMrM8jjOryp8QFKe3usUYZz2y7KYsICwpkHIkZE4Ouc7bcFHVxypn+mnvUtkBKU2lblamGJBAqgYggL5EsMGPrqVZDds9ypql6aGoFueooFosWGuBukWtJ94MZkjVj0803VzSqX01HaBKRBbOc3QwI4GF58I/gumbiabDtBDghLg2JtnwFnP1P11SL0ygaIV6IW0MxKhblGe4OgBkSBPEkjgY4+tnBzp/yL4XVg213dKmzVkqt6dVPVAPqMqHvWpdyJuKxM9xMwNPmAlsMYn5vJAjB5aVgwck2yOSOZ9VX9W3DUqdVyjFXRgOcypX+ID3MTGRxpvV/SBVhlULcHM3GbgY7QvAyoE/MPB/eK5NG5pOHN+5FNeSqr7gm5DTmHBqIIysCL5uIUcmATxiY0FV6O7/AIdGsyUnclglsWtarAwxPIuhrZVo4GGdPZVlZKgdPVKqXQISpbvIJlrrzkTyJ+gjDr1CmaNbsqM602JsLK5CowEyT2m8zJmLgAYjWaH0yUYv/o76ID/xDXpVqiLWDhGtlVEugbuCMQSoMc5yZE86a7T4wvYqwCJJYBmLjDTIaAUhe4KRDWkdtw1E1UEAgm7yIxEAyDdMzIgCIgz40MzmABnyPOu7LS48nMlz7mfe0dMrfG9BfWEKxQN6LqJWqwEZWBZ45MRMe2o7rPxHV3CxUcMquWVLYyRBYGJ+mT+WkbVZj7f116Z0MOkxYncUR5HIP/XS0JiJgScKCffwBI/pq3pdKNOmNzTS9FHclwtVxYVfHc6XHgiePAJMA9MqfIxj3jxPjVL8L9e/V1qLjuKmSpOQYPmBIn/TWloQ37beMZKxLEk8ZOTIExwQAPYQRo3Z7oLUpqy9pZQYheTznJwf9fz0Jvk9NgDyJeBAIBGM4JIAEjIydUvRdmrqt6X02cBgMk2jIE9xgwJWOT7aUhW9U3ZamfTRIgwIukAz4xJ/hOfoInSfe7ZKW3r1kpGnUQBxLXd3Hvjt8GMEe2qF2WhUpLQ/DVwR4t7ckEczmMZ51qba+rTdoWahMtgiCIyDzGRP0Oq6GFtPp6TL+qzBrpJIU++JCkEnKHAMEAanviva0hSNYIBV5wjTiA1xiCCCyyeJ5BAAI6XXo0S9C6FgMCrWmwkYkGQy3Ez5UzBJ174j6uEplWtLMywq9zG4qcplsiIgEieBgDiuOWGfyy+04mOzFR9utECKpWWKtKhTkEwfCnwcGNO6PSAlJaL1Q6hYZSouKzEhh58YznSvpnT3oU6VNSDVekKjKGaVAi4DB7u6PJMHUVv/AIqrVqtl0KDYilFEKcEER58yddzllHBQdR6VW29X8CwGnTANxIDC9iI8XAEAkn2jk6Gr7zciS4Hpj5iGLMpBgrCFADJuJ8CZJIAD3bdEjdrUfsAABVoYF1EqVJOIE4ETgwdMOr7KkKLi65WNqzJMGJBMzMcMcmPrqieLHKW5rkKbJOh8L0/1dTShawgyRAiCGkBoaTBGcH3nW/pm3p0tkKZPqXgN6inkzcoUEiACIuxx50xPSnQ0xTqzTuDOtsQMARk+CTM+RxxoXrCUEW0oDVvDBw1pEHIPgj2PAkeM6su+A0J69S9SsRWCsfVhT6lxm1gQczAleIA0HtusVFhGYeoYACwthWCGaFIbAAIP09jpxR3ZNWfScAMHR27WTOUKf/qAzE+SMa0fFPRlpq1a2FqVPUp2C09wgrn5RJBx7eMadNdMg9QqKZZ6g9SqBNxCEYwwBwAWAMqOeJ0B1zqTUdtSZHunhrzcDBExHcLGtkmSdC094HVG9QWAylNghtYkHzDxGc4JIiZ0cvRaVdoZDb86juulrYAPMBpHgiPtpa55J4Aeg7PblSK9SGZj6YaTLWhl4yBBug/1xoP9I1a/pVZ77ydxRBNtvArD7k4OT7DRbKKdesrJVr1KaNTpY/dWYi6Pl95M5xnSb4x27L0iuWP+/wButuO21a2IAHvoxA3ZOUv2Vs/5+6/tttL9MaX7K2f8/c/222l2rKFZlpt05wUm9g9Mr2RMpcpBBxaVfwDJnERpQDrbTpMRK5g+MmfGOdDohT/DPXBPp1iSO4K0CRKkZY5AU595PmI1bUSULXN6SBg9y5LGD4BlWEYByTwMDXLX6izOzsSzMZJaGnEG7Amc5gc6qfhz4jS1RVLB1GGKl1MlgQQoLfKYDSMDyY1zdZpnJ748+5ZCVcFR8R9Fp1xNhdqalUen22yZUC2BENdkQM90TEZ8TfDTbZ1cKRSrElFaJTyVJvJwOGMTEwI1V9J6pSqeotJLqQtUpMWsAhxjkkFljko2BBn58abh6tFUWmatx9ZrjBimGJXGWmXm0gqAPddUaXLkhOOMeaTVkhtfjvdIKaioCqW9hVYhfGBcPMkEHOnm4+NfVotTo01peoCoa4kqY8CAoBmJ8SSYk6ntp1OmaFRHoKxZyaZvIsFpBAJJJ7rTz4+uhf17tZrhcSOwgrMDDAjHsLTn+muq9Pjb3OPRTvdDH9SWpY9MBReKbL4WTz5JBBP2t1l1HpUE0qTgyRHaJKmQpwTgleZwcGDoLplwrI3coaM8mPcEZkcwCJ8fWp6P8QIVZWYKxkSVBskjvSeGUtxxHjEjQ2IQlbp7i+VIsMMCMg+39dY7ZVLFSOcTJ7fqI/sddc+JOk0VoK99M1KYhql5DOoWZwIlhkqRAkec6hNz8KVXpeutO0W3kLJABJjkknkCRgR99BMInqIIRiZmRxxjnHPv+Ws6Cm+BkHgjz5Hj3/vrb+qqqem6xU+dagc8Httt+XmTcDP5a10qbMyL5xaBnJ/+86FkKrqlBrduQI8qDBhe0qGIA8qZB9+OdOPhfcrUJV2U+nDq0XRcR8pEgQxnOROdJ+nbf8Imp2uHhRgEwOIMyeMGeODqg+GNnbeRRZ7hbMWs3zQMmQkxDgAYME8aqlOMe2FKxr01VaTTNzMb2Vg34fmROCLrT/U6meudWp7YJTFMVU9NlaHsBMkzK8jMjPjW/c9VUetTWjXpUkp2o7d1gM3DOYc/vAnNskDXPKtTA9x9+JwMiPqMnRi0wqPPJTfFHxgd4FRKKUkESIUsSARzA4yBHvqj+H+hNVo0qtxY1VYuVHe7GVAZs2CCItgCM+dcwR/bn68CfP2867T0ilT/AFOilKoqgU4JWODBBP1Mkg8aLXkkq8CTqnw1VpKrS7imKlxDMSUMTbBgNbyBExzplR6b6tOk6BJRiAygAMrEkMDPHsTyS2mVPp9dUREche65yAScQtynlbj4iffS/a0Wpep6S2EAmpTlQsg3L57SfIAg4NudI2RLgV9Y2tU1EX1QtkxMMVgBe/8AdINxgkyPy1Rjpt9yuysvgAiCQBmckzzEwI0MK1NAjsLipILmYUPgzEKQPBiPsdLNvvELUlolj6RCAjgAgyIuXwDxgaWx0rDzSYOgDAqPmWSIGRg8x9eftpP1/wCH6tZqak00ZVq/iFAZXtUFveZGTnJOjau7q5s2yu1Y2KSzoIKwQZwDhuT5ka3Lt6lLbBpUBYVLWZoOQMljwcceTzjRTFYgpdIqbVLxXV2VVunJwe35snBIgDg5MrnJ6CbinRpbl/TuZbQOZDWxdBHkqcf2gt+v0qjimHoBgG7guSSfmMsREkHIIiB76x3/AEynXRS1JiwFzreZDMuIIIWODdkSczxo2FGHWtkrI6i2kjdrecR2BQOe8AY4ydfeldMCr+E7KQTcC95USCRHzH+Aj2JPJ1PdU6U5qhe6xJsckMTJBAxBAOAcc+0aol2JWsXVyVb8RIaBkQS3JLFrgSIEEe2p4BXsK0+M2FezcIoAJVlkgUwRaBjMxBBHAkHjWH6Wa13SWiLRVoBftbV8+cQB9tG/E/w961VKylg6wCrL2Mt0EESSGiZjBAH31PfH22qJ0it6jKw/WaVoTAUAVsRH5/nHjTKn0Ak6R/8AZWz/AJ+5/tttL9MKf7K2f8/c/wBttpdOnAz7rJHggjBGQfY+NY69oMgd6quzMwtJIaFiOe4wf648/TVF8KbLbVTUFVWKqswrtc2QO0KuYJnPEj66lLQYgZ858z4/Lx763bPf1KL3U3KPkSPqCCD44JEaXJFyxuMXTIjqWy+GKW0V61KqKjgSjkhTn92AY7uCTmCY+kntdhUrXL65BpYSk9RYe6bghlVPaRA5acGI1u+GfjlaKWVVgLDIUE8CAI8E/wAYIHEiSTpXtaqVdyzoXC3M4uYBoJ8x5g/MPtrLpseRTl6nfuPNquATq3SGoFQWDBrgpAIm0gNz4k4ImYwfGsNqsC51a0ygIXDH+GYyc+Dorq+zWjVem0tIlSOMjkHMrMj6iDjGvu1ZEpAlSXVyBDrE2iHgrnuj7xESpOt6bSKzXtd0oVlAk3KYI9pwcGB9JzJzOiBvnqberTsURNSAzSoEhiBm5RwVY4wR50O+yqLSJqABWUOrMy+WImYJYyDIEkYwJE+pdOBZFcrESZaMEEgyPcniZGPByPBB/wBBQ1aLUb1Ts7WZjktIazgEDI8wSRJjRew6uuzU0XMq9N7VU3CmZyCDkhjLQTBx41Cu0LTYM95BkMMAcLaT7qTP+min3TMFBHAwbgcCPefbS98hoLbeAtACmBCCOOfIOQJnM+Pvpj0fpXqOEuAMS0kdixksAJgAx7GQOTpR0xr6iowL+owUCY7mYAmYOfbBA9tdPXepslpUhScz2qtNVMkAzcwsJdmHJgECYEayajO8aqKtseMb7N+w6JSpuINTtE2s4gkmWYmwCcBgCSBEwCZJe6qkqwUkOwY4IuuAkQSQOcCI5Pgk61CrTKkGoMGSrBZJ/wD7AEAgKLf4P3sgi7rcOrxBNNiDcFMBjzMjIJNs3RFkCOeDKU5u5M1Ul0HgI4OYqG1oLMYIiDyRdIOQDMcds6ifjDozKwcAJapNKIIcAszLMC0hSGF0yJCzqrSgCDwfCgnOS0ESAoJ4wB7aD6/VVKVzlC6uCAWF04P7xJmwCI7YJnGrtPmlCaoWSVE30T4UBLMyishH7rE2gkERBB7lxJ4mRkHVz0DYIlFaVMgXRJU4n3jPBGBzwedS/Q/jH0tttqaKlMem01WLJ3rNsMQA+IDQTEmAYE1O3cIW9AyjAYYm1OCCeCLhmAc869D3yY2buodTO0oKXcl1Ds9WoSRTp07JYhYLtLooURNwyI0t6NukJd9xSrWVAwLNTqUXDLTNSChdwwamhKsrGCIIEjS/rXUaDU6lKvXD1PxFqKAzq1KotOQHpobWBpq4aGiIIM6Z9HigyVd3uXelJdQ7NWJaw0hMUaaU0CFhaF7iSScAaNDIJ3J6XXDq3quFDlgC/wAqqKrkfTIEj94Ro3pdPYNSfc0xURduGDzIKgU1MRmey0jnn30H+o9LpekgaqpNBqSgNUJNMmWDfUlsk5j7a21Os9NNEUfxBSqhVFNadQAhWJ+UL+8cNjuETqUg2FbGr06nbU9YU/VRWCVapUgAsB2McG4sD9Z1i1PpoYVV3QgByFTcSsBZeFBMi0jHsR76EoP0qnU9MM1JgUYKxdApWpUqqM/L3uxt+oHtrbR6P07sj1QVAAWXDR6aUgCIuiymoI8+ZnUpACUPTaiBV3Cw8AD17T3wwUCZWQRjmI1u2tTp6RUSvTibAfWUi6AYyYmCCB9R76SuemqTSK7q5CbgUrSwPpKynEsjelTn/wCUfWd28+GNm6haNR6YS0ORc001CCJLABSKayTIx76lIhv6o2w29eorrWWrUX91XN9xUFaeIJmoJt4u+hgWt1rpaUatzP6SqHJtaHBhoSBLWkiQPlPPB0Xuf8P3Fas5rVGqGwMFqOIsh0ZAOI5DLgknydaG2vTAlWnFQJWpmkw/EgJEEL4UtYMjmAdTgNmG/wBnR2u5FMMyU2owqnvUsJInllJzJOCCfOoP9IvVUqdL3FOmoVaW4o4HgstW7wDypP56e/GnU6G43HrUzUUikypVXtF4D4IKm76TyJjUh8W7Nk6VuGOfUrbdg8zd215+2T/r9DpEubG4rkQ0/wBlbP8An7n+220u0xpfsrZ/z9z/AG22lx1cVs8NfZ1817UAZBozr6W9sawB191CG2kgM5AIE5nP9Pbnxqv3Xwd6QqstZfwpuBUqzQJVkywZWuC48iPOYxG/7jTbpG+daqmLyRaJtAE+5OBwefzBA1Xk3/wP/IVXk9veoAuCvy4IVxcv1ichZ8ax6exN5tUoIZgQWgHEqsgmBLc+BOCZ1vtfUZbVtYiWEEA5JZlAHaADAX2WdDLt5nycRiJngA+/sPOreQDml1UAhVK01ZlclGJVWyZK+xDRZkrESRpvTqUqW2oVbDTqIpdXphQ0ki7NsYDTYTxORGpJTY/yj2IbAwfvI4mZmdVm26tSV3/WTVLimsMyCoM5kw0FVMwQCCCcTqrJKl1Y8Sb6v1NtxVvqEFgqrIETaIBIk931/oBoa7GMYAP1+ui+s1r2BCKqgQlqlYXkSCSZ7ieTgjxoBXjnTJJLgDN4IPJ8gfWJ8YjjXY+lVCaFJlqTIDd5UkAqoC4tkhZWQATBBmZ1x2mBAAOfM8DGfv8A98avPgmpSWk34gvJvKz2gAwCQI82m4GSSAOAdc7XwuCa8FmOXNFSGCkza1xuHmMgHg+T3XfWOcazrUQVJAY5xZyZXInIXBkHxj+GdaGYiSHLJEWGGntlrSMkkdtpLc8dpnY6osOBcFiYEgJhg0TgAMWgx+9GI1xa9jQDbzZJUpLRdFIDK6NBImZMLkSUBB4n2nnXtejI9Meq71LbgjvPFxA7Q0LYqkXcMHjIjR6VPUW5CTTiOxSTmSxQ/wAUkK3zCQw8axWmytxE2obVIBAJAGD4DHyIEcaaOSUVtQGrPtDpggoogxKkMSHwQs8FliDbIHEznSXd16603o2U6lIgACubLAoEgNLe47QYBBgBYGn213BAEcTGIxJEeJMyObeODMk3a7gPILBkYSBgTyCMHwcfeefFmLUZMTtAcFI5r03ZK1Si1P1FqFCrlVgggw949h5A+nGrf/DaXoGnXVW9MAepJm272i0GMyDyANSnW9o223VGqLlXNhWwBW4UwZWCBb4xbwcabbfq1+yWoUDlXSQztCXNNqkmTiSMEYideix5PVgpLyZZKnQx3x2tOtR9N0scFRIYWKoEBZmZnPJ1u3Pp0qZJX1RTJdDT7mR8kYI4n7wNCbnf03xTIR6kMZMGUOR7qc4b8tEbNKjURKmm6gyZyok4j2x9/wAtM0Ka76O52xARlYhXBzIJJPcRcBJMccH6aAb8Co1MkLcCwHcYWbQTaxBBmRE5Ajg6cfDPT0AU+o96RAcggzMAkBYPsAfAhjOlu4oO3rUxZe5vQkqUhjm6BJnMRNsySTpaHsKpdRpUwGDFbiQ4UMLZEQcXCWgBvJ85jWjeUadZrShWyUplahRSOVYtcQ2QMA+3IJlPuUqIqW16aPTUISrKJAb/AHgMmPrAlnH5G7XfUFplwKVyUjTBc5tLdosJmRaCAB+YHJ2sALR2NZ3sMF0tBDBZxJw3JXEwByx8627nYqWqu34vcGKobVIAggrIJI4AnnEd2QNn1XctVf06YZAL0I+S7FxB/eIY4K5951upbl1qLUalYrfMQ0sGXs4kCRbmc+ZiBouIyC99tB6JqJZSVLkiqyoSuCrAMMPMwpnjU78Z9TFbo1UwoYbijcVGGMVRP5gAx4JI0y6h087q/AU/MDHd8pBBMQWjM5kGOc6SfE3S/R6LW4JfcUSW8n/P5yePpjUqgMS9IahV6dt6TbuhQqUqtdmWr6kkOKNpFlNx+4eY8a9/g9D/AIjsv61/+n1Dt41jogLsdIof8R2X9a//AE+vHpFD/iOy/rX/AOn1Ca9o2Ci7/wAHof8AEdl/Wv8A9Pr3+D0P+I7L+tf/AKfUJr2pZKLv/CKH/Edl/Wv/ANPrftdpRT/4/YMJBIb9YIMeCPQA+vuDrnuvalko6NvdrtnJK7/ZpPIv3BzmY/2YQM8Z/wCWt3T0oU2Vh1LZyskAiswukGRNCRMCSIIkx9eZ69o7mSjpvUKGzqsSu92NJbpCp60AQAQD6E4jGtVbpuzC0/T6htCYBqBvWAu8hSKElSI5zzrm+vaFhOr7Ztmsq2+2jIRgMaxsbAlfwPCyBP0GM6XDpu0GV6ltZVpU/jZA4JPoYP0yNc517SRjtdoL5Oj1Nttybv8AENkGmZU1xmZn/wB3xozotaht3Vh1LaEfvLNfiZIBNAiDAJkSCMa5Zr2jJKSpgO7L8W7Tj9d2oBYMTdWJHIIH+zgDBEMIPIjzofqnxHtmpmnT6htYtADN6wYxdyfRMEyCSMkg8TjiOvazLSYk7SH3s7j0H4m2tGl6dXqG1cLFlvqiInkehkmYJnhV+st6nxt08/8Axu3n7VeB8o/yuAI4+uvzvr2hLR4pScmib2foD/xjsbwTvtuRgkH1vAAP+7858cBRrMfG2yAVf1/bFQZe4VpMgcRTxHHmR7a/PmvaHyWL2D6kjtvxd1zZbtQib/aqoXz6wzeDwKRkWgDJOfA50T07rnTaW3Skd7t3hRJYVDDAkgqfSkjJGfB+muE69rRixxxR2x6Ek9ztneN513pjQw3m2ZlyEIqqoYnJuFIuY5XjPOMa2v8AFuzYuH6lt3RmBtsqJMEElopGWxz/AG1wLXtWgP0B0j4t6dSDD9c26AtcopvXIUmCYDUuCRxP1zOF24+JtqXV13uzuHJJrQcAHA28gWgYmJAP34hr2gQ7j0zrmwVnatvtq95yoFaIxj/KHkHWnfdV6eXVqW922EYd5qnJIx/kHtIwcg64pr2jZDr1PqG2FFlG/wBmKgYNScCsLPLIPwJCE+JOI9tHbDr22Uqz9T29xPfHrEAEy1k0hBMAf/bXE9e1LIdsHxTRub/2hsrJMACvJggLJNEx2jIEifocTXxX1Oh+oV6a7ujWarWouqUvUxaK157qagDvXyfOucayXzqWQ//Z"/>
          <p:cNvSpPr>
            <a:spLocks noChangeAspect="1" noChangeArrowheads="1"/>
          </p:cNvSpPr>
          <p:nvPr/>
        </p:nvSpPr>
        <p:spPr bwMode="auto">
          <a:xfrm>
            <a:off x="86291" y="-814917"/>
            <a:ext cx="2308634" cy="167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2065" name="Text Box 155"/>
          <p:cNvSpPr txBox="1">
            <a:spLocks noChangeArrowheads="1"/>
          </p:cNvSpPr>
          <p:nvPr/>
        </p:nvSpPr>
        <p:spPr bwMode="auto">
          <a:xfrm>
            <a:off x="3027416" y="2874376"/>
            <a:ext cx="3155932" cy="40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>
                <a:latin typeface="Comic Sans MS" pitchFamily="66" charset="0"/>
              </a:rPr>
              <a:t>Symbiosis</a:t>
            </a:r>
            <a:r>
              <a:rPr lang="en-GB" sz="900" dirty="0">
                <a:latin typeface="Comic Sans MS" pitchFamily="66" charset="0"/>
              </a:rPr>
              <a:t>: a relationship between 2 species in </a:t>
            </a:r>
            <a:r>
              <a:rPr lang="en-GB" sz="900" b="1" dirty="0">
                <a:latin typeface="Comic Sans MS" pitchFamily="66" charset="0"/>
              </a:rPr>
              <a:t>which at least one</a:t>
            </a:r>
            <a:r>
              <a:rPr lang="en-GB" sz="900" dirty="0">
                <a:latin typeface="Comic Sans MS" pitchFamily="66" charset="0"/>
              </a:rPr>
              <a:t> benefits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792647" y="934358"/>
            <a:ext cx="3400575" cy="18838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3786" tIns="41893" rIns="83786" bIns="41893" numCol="1" rtlCol="0" anchor="t" anchorCtr="0" compatLnSpc="1">
            <a:prstTxWarp prst="textNoShape">
              <a:avLst/>
            </a:prstTxWarp>
          </a:bodyPr>
          <a:lstStyle/>
          <a:p>
            <a:pPr defTabSz="872776" fontAlgn="base">
              <a:spcBef>
                <a:spcPct val="0"/>
              </a:spcBef>
              <a:spcAft>
                <a:spcPct val="0"/>
              </a:spcAft>
            </a:pPr>
            <a:endParaRPr lang="en-IE" sz="1700">
              <a:latin typeface="Ravie" pitchFamily="82" charset="0"/>
              <a:cs typeface="Arial" charset="0"/>
            </a:endParaRPr>
          </a:p>
        </p:txBody>
      </p:sp>
      <p:sp>
        <p:nvSpPr>
          <p:cNvPr id="2063" name="Text Box 230"/>
          <p:cNvSpPr txBox="1">
            <a:spLocks noChangeArrowheads="1"/>
          </p:cNvSpPr>
          <p:nvPr/>
        </p:nvSpPr>
        <p:spPr bwMode="auto">
          <a:xfrm>
            <a:off x="2910169" y="978958"/>
            <a:ext cx="3236230" cy="4039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 err="1">
                <a:latin typeface="Comic Sans MS" pitchFamily="66" charset="0"/>
              </a:rPr>
              <a:t>Mutualism</a:t>
            </a:r>
            <a:r>
              <a:rPr lang="en-GB" sz="900" dirty="0" err="1">
                <a:latin typeface="Comic Sans MS" pitchFamily="66" charset="0"/>
              </a:rPr>
              <a:t>:A</a:t>
            </a:r>
            <a:r>
              <a:rPr lang="en-GB" sz="900" dirty="0">
                <a:latin typeface="Comic Sans MS" pitchFamily="66" charset="0"/>
              </a:rPr>
              <a:t> relationship between two species in which </a:t>
            </a:r>
            <a:r>
              <a:rPr lang="en-GB" sz="900" b="1" dirty="0">
                <a:latin typeface="Comic Sans MS" pitchFamily="66" charset="0"/>
              </a:rPr>
              <a:t>both benefit</a:t>
            </a:r>
          </a:p>
        </p:txBody>
      </p:sp>
      <p:pic>
        <p:nvPicPr>
          <p:cNvPr id="2080" name="Picture 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44" y="1467746"/>
            <a:ext cx="1649428" cy="1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1" name="Text Box 232"/>
          <p:cNvSpPr txBox="1">
            <a:spLocks noChangeArrowheads="1"/>
          </p:cNvSpPr>
          <p:nvPr/>
        </p:nvSpPr>
        <p:spPr bwMode="auto">
          <a:xfrm>
            <a:off x="2903586" y="1438658"/>
            <a:ext cx="1454213" cy="1209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Example: Lichen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A lichen consists of a  fungus and alga.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The alga provides food – photosynthesis</a:t>
            </a:r>
          </a:p>
          <a:p>
            <a:pPr>
              <a:lnSpc>
                <a:spcPct val="90000"/>
              </a:lnSpc>
            </a:pPr>
            <a:r>
              <a:rPr lang="en-GB" sz="900" dirty="0">
                <a:latin typeface="Comic Sans MS" pitchFamily="66" charset="0"/>
              </a:rPr>
              <a:t>The fungus provides shelter</a:t>
            </a:r>
          </a:p>
          <a:p>
            <a:pPr>
              <a:lnSpc>
                <a:spcPct val="90000"/>
              </a:lnSpc>
            </a:pPr>
            <a:endParaRPr lang="en-GB" sz="9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latin typeface="Comic Sans MS" pitchFamily="66" charset="0"/>
              </a:rPr>
              <a:t>Both benefit!</a:t>
            </a:r>
            <a:endParaRPr lang="en-US" sz="900" b="1" dirty="0">
              <a:latin typeface="Comic Sans MS" pitchFamily="66" charset="0"/>
            </a:endParaRPr>
          </a:p>
        </p:txBody>
      </p:sp>
      <p:sp>
        <p:nvSpPr>
          <p:cNvPr id="2071" name="Line 166"/>
          <p:cNvSpPr>
            <a:spLocks noChangeShapeType="1"/>
          </p:cNvSpPr>
          <p:nvPr/>
        </p:nvSpPr>
        <p:spPr bwMode="auto">
          <a:xfrm>
            <a:off x="978730" y="4342451"/>
            <a:ext cx="0" cy="4813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5170738" y="3816506"/>
            <a:ext cx="2044968" cy="7771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83786" tIns="41893" rIns="83786" bIns="41893">
            <a:spAutoFit/>
          </a:bodyPr>
          <a:lstStyle/>
          <a:p>
            <a:r>
              <a:rPr lang="en-IE" sz="900" dirty="0">
                <a:latin typeface="Comic Sans MS" pitchFamily="66" charset="0"/>
              </a:rPr>
              <a:t>e.g. Barnacles on whales.</a:t>
            </a:r>
          </a:p>
          <a:p>
            <a:r>
              <a:rPr lang="en-IE" sz="900" dirty="0">
                <a:latin typeface="Comic Sans MS" pitchFamily="66" charset="0"/>
              </a:rPr>
              <a:t>Barnacles attach to the surface of a whale. Barnacles benefit by having a place to stay.</a:t>
            </a:r>
          </a:p>
          <a:p>
            <a:r>
              <a:rPr lang="en-IE" sz="900" dirty="0">
                <a:latin typeface="Comic Sans MS" pitchFamily="66" charset="0"/>
              </a:rPr>
              <a:t> </a:t>
            </a:r>
            <a:r>
              <a:rPr lang="en-IE" sz="900" b="1" dirty="0">
                <a:latin typeface="Comic Sans MS" pitchFamily="66" charset="0"/>
              </a:rPr>
              <a:t>One benefits, other not harmed</a:t>
            </a:r>
            <a:r>
              <a:rPr lang="en-IE" sz="900" dirty="0">
                <a:latin typeface="Comic Sans MS" pitchFamily="66" charset="0"/>
              </a:rPr>
              <a:t>.</a:t>
            </a:r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10" y="3802683"/>
            <a:ext cx="688004" cy="8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808" y="6006020"/>
            <a:ext cx="1921840" cy="500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3786" tIns="41893" rIns="83786" bIns="41893" rtlCol="0">
            <a:spAutoFit/>
          </a:bodyPr>
          <a:lstStyle/>
          <a:p>
            <a:r>
              <a:rPr lang="en-IE" sz="900" dirty="0">
                <a:latin typeface="Comic Sans MS" pitchFamily="66" charset="0"/>
              </a:rPr>
              <a:t>Contributory factors: </a:t>
            </a:r>
          </a:p>
          <a:p>
            <a:r>
              <a:rPr lang="en-IE" sz="900" dirty="0">
                <a:latin typeface="Comic Sans MS" pitchFamily="66" charset="0"/>
              </a:rPr>
              <a:t>Food availability, concealment, move to new area</a:t>
            </a:r>
          </a:p>
        </p:txBody>
      </p:sp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85" y="5559419"/>
            <a:ext cx="2181629" cy="10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3465" y="4699025"/>
            <a:ext cx="2295118" cy="777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3786" tIns="41893" rIns="83786" bIns="41893" rtlCol="0">
            <a:spAutoFit/>
          </a:bodyPr>
          <a:lstStyle/>
          <a:p>
            <a:r>
              <a:rPr lang="en-GB" sz="900" dirty="0">
                <a:latin typeface="Comic Sans MS" pitchFamily="66" charset="0"/>
              </a:rPr>
              <a:t>The effect on the human population of:</a:t>
            </a:r>
            <a:endParaRPr lang="en-IE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</a:pPr>
            <a:r>
              <a:rPr lang="en-GB" sz="900" dirty="0">
                <a:latin typeface="Comic Sans MS" pitchFamily="66" charset="0"/>
              </a:rPr>
              <a:t>War: decreases</a:t>
            </a:r>
            <a:endParaRPr lang="en-IE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</a:pPr>
            <a:r>
              <a:rPr lang="en-GB" sz="900" dirty="0">
                <a:latin typeface="Comic Sans MS" pitchFamily="66" charset="0"/>
              </a:rPr>
              <a:t>Famine: decreases</a:t>
            </a:r>
            <a:endParaRPr lang="en-IE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</a:pPr>
            <a:r>
              <a:rPr lang="en-GB" sz="900" dirty="0">
                <a:latin typeface="Comic Sans MS" pitchFamily="66" charset="0"/>
              </a:rPr>
              <a:t>Contraception: decreases</a:t>
            </a:r>
            <a:endParaRPr lang="en-IE" sz="900" dirty="0">
              <a:latin typeface="Comic Sans MS" pitchFamily="66" charset="0"/>
            </a:endParaRPr>
          </a:p>
          <a:p>
            <a:pPr marL="157100" indent="-157100">
              <a:buFont typeface="Arial" pitchFamily="34" charset="0"/>
              <a:buChar char="•"/>
            </a:pPr>
            <a:r>
              <a:rPr lang="en-GB" sz="900" dirty="0">
                <a:latin typeface="Comic Sans MS" pitchFamily="66" charset="0"/>
              </a:rPr>
              <a:t>Disease: decreases</a:t>
            </a:r>
            <a:endParaRPr lang="en-IE" sz="9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8583" y="3823447"/>
            <a:ext cx="1743522" cy="556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dirty="0" smtClean="0">
                <a:latin typeface="Ravie" pitchFamily="82" charset="0"/>
              </a:rPr>
              <a:t>Population Dynamics</a:t>
            </a:r>
            <a:endParaRPr lang="en-IE" dirty="0">
              <a:latin typeface="Ravie" pitchFamily="82" charset="0"/>
            </a:endParaRPr>
          </a:p>
        </p:txBody>
      </p:sp>
      <p:sp>
        <p:nvSpPr>
          <p:cNvPr id="2062" name="Text Box 225"/>
          <p:cNvSpPr txBox="1">
            <a:spLocks noChangeArrowheads="1"/>
          </p:cNvSpPr>
          <p:nvPr/>
        </p:nvSpPr>
        <p:spPr bwMode="auto">
          <a:xfrm>
            <a:off x="6298913" y="2452079"/>
            <a:ext cx="2685668" cy="7870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7272" tIns="43636" rIns="87272" bIns="43636">
            <a:spAutoFit/>
          </a:bodyPr>
          <a:lstStyle>
            <a:lvl1pPr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1pPr>
            <a:lvl2pPr marL="742950" indent="-28575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2pPr>
            <a:lvl3pPr marL="11430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3pPr>
            <a:lvl4pPr marL="16002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4pPr>
            <a:lvl5pPr marL="2057400" indent="-228600" defTabSz="952500" eaLnBrk="0" hangingPunct="0"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Ravie" pitchFamily="8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00" b="1" dirty="0">
                <a:latin typeface="Comic Sans MS" pitchFamily="66" charset="0"/>
              </a:rPr>
              <a:t>Parasitism</a:t>
            </a:r>
            <a:r>
              <a:rPr lang="en-GB" sz="900" dirty="0">
                <a:latin typeface="Comic Sans MS" pitchFamily="66" charset="0"/>
              </a:rPr>
              <a:t>: A relationship between 2 species in which one lives in or on another causing it harm e.g. Mosquito and humans</a:t>
            </a:r>
          </a:p>
          <a:p>
            <a:pPr eaLnBrk="1" hangingPunct="1">
              <a:spcBef>
                <a:spcPct val="50000"/>
              </a:spcBef>
            </a:pPr>
            <a:r>
              <a:rPr lang="en-GB" sz="900" b="1" dirty="0">
                <a:latin typeface="Comic Sans MS" pitchFamily="66" charset="0"/>
              </a:rPr>
              <a:t>One benefits, one harmed</a:t>
            </a:r>
          </a:p>
        </p:txBody>
      </p:sp>
      <p:sp>
        <p:nvSpPr>
          <p:cNvPr id="46" name="Line 251"/>
          <p:cNvSpPr>
            <a:spLocks noChangeShapeType="1"/>
          </p:cNvSpPr>
          <p:nvPr/>
        </p:nvSpPr>
        <p:spPr bwMode="auto">
          <a:xfrm flipH="1">
            <a:off x="5470318" y="5343192"/>
            <a:ext cx="0" cy="1186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786" tIns="41893" rIns="83786" bIns="41893"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17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319</Words>
  <Application>Microsoft Office PowerPoint</Application>
  <PresentationFormat>On-screen Show (4:3)</PresentationFormat>
  <Paragraphs>49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Una Moroney</dc:creator>
  <cp:lastModifiedBy>Una Moroney</cp:lastModifiedBy>
  <cp:revision>2</cp:revision>
  <dcterms:created xsi:type="dcterms:W3CDTF">2012-09-11T08:54:35Z</dcterms:created>
  <dcterms:modified xsi:type="dcterms:W3CDTF">2012-09-11T09:01:47Z</dcterms:modified>
</cp:coreProperties>
</file>